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4" r:id="rId6"/>
    <p:sldId id="263" r:id="rId7"/>
    <p:sldId id="260" r:id="rId8"/>
    <p:sldId id="258" r:id="rId9"/>
    <p:sldId id="259" r:id="rId1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65A0DC-F92A-763A-2001-8A1E6931487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CC6B5C2-D53D-6166-2A28-393354EDE1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6AD33A1-5958-6FED-ABEB-8974701D8A63}"/>
              </a:ext>
            </a:extLst>
          </p:cNvPr>
          <p:cNvSpPr>
            <a:spLocks noGrp="1"/>
          </p:cNvSpPr>
          <p:nvPr>
            <p:ph type="dt" sz="half" idx="10"/>
          </p:nvPr>
        </p:nvSpPr>
        <p:spPr/>
        <p:txBody>
          <a:bodyPr/>
          <a:lstStyle/>
          <a:p>
            <a:fld id="{F7811786-EB81-4CD6-A2AF-1D28AF07B49F}" type="datetimeFigureOut">
              <a:rPr kumimoji="1" lang="ja-JP" altLang="en-US" smtClean="0"/>
              <a:t>2024/4/10</a:t>
            </a:fld>
            <a:endParaRPr kumimoji="1" lang="ja-JP" altLang="en-US"/>
          </a:p>
        </p:txBody>
      </p:sp>
      <p:sp>
        <p:nvSpPr>
          <p:cNvPr id="5" name="フッター プレースホルダー 4">
            <a:extLst>
              <a:ext uri="{FF2B5EF4-FFF2-40B4-BE49-F238E27FC236}">
                <a16:creationId xmlns:a16="http://schemas.microsoft.com/office/drawing/2014/main" id="{2CA95C8D-5DFB-508A-7F88-8E85723F6C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6689969-284E-0EA5-2D0D-A444F3592F18}"/>
              </a:ext>
            </a:extLst>
          </p:cNvPr>
          <p:cNvSpPr>
            <a:spLocks noGrp="1"/>
          </p:cNvSpPr>
          <p:nvPr>
            <p:ph type="sldNum" sz="quarter" idx="12"/>
          </p:nvPr>
        </p:nvSpPr>
        <p:spPr/>
        <p:txBody>
          <a:bodyPr/>
          <a:lstStyle/>
          <a:p>
            <a:fld id="{590131B0-3C9D-4450-975D-7F905DEF361C}" type="slidenum">
              <a:rPr kumimoji="1" lang="ja-JP" altLang="en-US" smtClean="0"/>
              <a:t>‹#›</a:t>
            </a:fld>
            <a:endParaRPr kumimoji="1" lang="ja-JP" altLang="en-US"/>
          </a:p>
        </p:txBody>
      </p:sp>
    </p:spTree>
    <p:extLst>
      <p:ext uri="{BB962C8B-B14F-4D97-AF65-F5344CB8AC3E}">
        <p14:creationId xmlns:p14="http://schemas.microsoft.com/office/powerpoint/2010/main" val="72556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D1866-4DB0-B1C2-4488-6FEA685EE73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1438F5F-B195-8E9D-015F-983FA36A8A7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FB34F7-B8A6-3A0E-0E1F-F1509092E8F0}"/>
              </a:ext>
            </a:extLst>
          </p:cNvPr>
          <p:cNvSpPr>
            <a:spLocks noGrp="1"/>
          </p:cNvSpPr>
          <p:nvPr>
            <p:ph type="dt" sz="half" idx="10"/>
          </p:nvPr>
        </p:nvSpPr>
        <p:spPr/>
        <p:txBody>
          <a:bodyPr/>
          <a:lstStyle/>
          <a:p>
            <a:fld id="{F7811786-EB81-4CD6-A2AF-1D28AF07B49F}" type="datetimeFigureOut">
              <a:rPr kumimoji="1" lang="ja-JP" altLang="en-US" smtClean="0"/>
              <a:t>2024/4/10</a:t>
            </a:fld>
            <a:endParaRPr kumimoji="1" lang="ja-JP" altLang="en-US"/>
          </a:p>
        </p:txBody>
      </p:sp>
      <p:sp>
        <p:nvSpPr>
          <p:cNvPr id="5" name="フッター プレースホルダー 4">
            <a:extLst>
              <a:ext uri="{FF2B5EF4-FFF2-40B4-BE49-F238E27FC236}">
                <a16:creationId xmlns:a16="http://schemas.microsoft.com/office/drawing/2014/main" id="{6EDA9EBA-4765-6E35-D23E-3F50B60D378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4C0680-45B7-AD30-38FD-DAA7BC5E465D}"/>
              </a:ext>
            </a:extLst>
          </p:cNvPr>
          <p:cNvSpPr>
            <a:spLocks noGrp="1"/>
          </p:cNvSpPr>
          <p:nvPr>
            <p:ph type="sldNum" sz="quarter" idx="12"/>
          </p:nvPr>
        </p:nvSpPr>
        <p:spPr/>
        <p:txBody>
          <a:bodyPr/>
          <a:lstStyle/>
          <a:p>
            <a:fld id="{590131B0-3C9D-4450-975D-7F905DEF361C}" type="slidenum">
              <a:rPr kumimoji="1" lang="ja-JP" altLang="en-US" smtClean="0"/>
              <a:t>‹#›</a:t>
            </a:fld>
            <a:endParaRPr kumimoji="1" lang="ja-JP" altLang="en-US"/>
          </a:p>
        </p:txBody>
      </p:sp>
    </p:spTree>
    <p:extLst>
      <p:ext uri="{BB962C8B-B14F-4D97-AF65-F5344CB8AC3E}">
        <p14:creationId xmlns:p14="http://schemas.microsoft.com/office/powerpoint/2010/main" val="1961060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E7A80E1-2C80-DBAD-F97B-69ED0625757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A894632-7017-B52E-CC2D-56960243128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CFFD2AD-55DF-C972-278B-ADBDF5C6E550}"/>
              </a:ext>
            </a:extLst>
          </p:cNvPr>
          <p:cNvSpPr>
            <a:spLocks noGrp="1"/>
          </p:cNvSpPr>
          <p:nvPr>
            <p:ph type="dt" sz="half" idx="10"/>
          </p:nvPr>
        </p:nvSpPr>
        <p:spPr/>
        <p:txBody>
          <a:bodyPr/>
          <a:lstStyle/>
          <a:p>
            <a:fld id="{F7811786-EB81-4CD6-A2AF-1D28AF07B49F}" type="datetimeFigureOut">
              <a:rPr kumimoji="1" lang="ja-JP" altLang="en-US" smtClean="0"/>
              <a:t>2024/4/10</a:t>
            </a:fld>
            <a:endParaRPr kumimoji="1" lang="ja-JP" altLang="en-US"/>
          </a:p>
        </p:txBody>
      </p:sp>
      <p:sp>
        <p:nvSpPr>
          <p:cNvPr id="5" name="フッター プレースホルダー 4">
            <a:extLst>
              <a:ext uri="{FF2B5EF4-FFF2-40B4-BE49-F238E27FC236}">
                <a16:creationId xmlns:a16="http://schemas.microsoft.com/office/drawing/2014/main" id="{E6A9D2E6-079D-E82C-E6A7-E88EFB69C33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5806049-66CD-66C0-0A73-7E6373986FE1}"/>
              </a:ext>
            </a:extLst>
          </p:cNvPr>
          <p:cNvSpPr>
            <a:spLocks noGrp="1"/>
          </p:cNvSpPr>
          <p:nvPr>
            <p:ph type="sldNum" sz="quarter" idx="12"/>
          </p:nvPr>
        </p:nvSpPr>
        <p:spPr/>
        <p:txBody>
          <a:bodyPr/>
          <a:lstStyle/>
          <a:p>
            <a:fld id="{590131B0-3C9D-4450-975D-7F905DEF361C}" type="slidenum">
              <a:rPr kumimoji="1" lang="ja-JP" altLang="en-US" smtClean="0"/>
              <a:t>‹#›</a:t>
            </a:fld>
            <a:endParaRPr kumimoji="1" lang="ja-JP" altLang="en-US"/>
          </a:p>
        </p:txBody>
      </p:sp>
    </p:spTree>
    <p:extLst>
      <p:ext uri="{BB962C8B-B14F-4D97-AF65-F5344CB8AC3E}">
        <p14:creationId xmlns:p14="http://schemas.microsoft.com/office/powerpoint/2010/main" val="2472325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6A665E-CD00-995D-BFB8-E1E48E551B0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78DD8D8-8779-6C39-84CF-EA01DDAF0F3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A9E4BB0-C4C9-FFE0-F6B5-0ADE6EEC0DA0}"/>
              </a:ext>
            </a:extLst>
          </p:cNvPr>
          <p:cNvSpPr>
            <a:spLocks noGrp="1"/>
          </p:cNvSpPr>
          <p:nvPr>
            <p:ph type="dt" sz="half" idx="10"/>
          </p:nvPr>
        </p:nvSpPr>
        <p:spPr/>
        <p:txBody>
          <a:bodyPr/>
          <a:lstStyle/>
          <a:p>
            <a:fld id="{F7811786-EB81-4CD6-A2AF-1D28AF07B49F}" type="datetimeFigureOut">
              <a:rPr kumimoji="1" lang="ja-JP" altLang="en-US" smtClean="0"/>
              <a:t>2024/4/10</a:t>
            </a:fld>
            <a:endParaRPr kumimoji="1" lang="ja-JP" altLang="en-US"/>
          </a:p>
        </p:txBody>
      </p:sp>
      <p:sp>
        <p:nvSpPr>
          <p:cNvPr id="5" name="フッター プレースホルダー 4">
            <a:extLst>
              <a:ext uri="{FF2B5EF4-FFF2-40B4-BE49-F238E27FC236}">
                <a16:creationId xmlns:a16="http://schemas.microsoft.com/office/drawing/2014/main" id="{BFA519E6-0B66-DF44-49A5-C92588790F2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B7AD693-5E8A-3188-9EB6-591252D31314}"/>
              </a:ext>
            </a:extLst>
          </p:cNvPr>
          <p:cNvSpPr>
            <a:spLocks noGrp="1"/>
          </p:cNvSpPr>
          <p:nvPr>
            <p:ph type="sldNum" sz="quarter" idx="12"/>
          </p:nvPr>
        </p:nvSpPr>
        <p:spPr/>
        <p:txBody>
          <a:bodyPr/>
          <a:lstStyle/>
          <a:p>
            <a:fld id="{590131B0-3C9D-4450-975D-7F905DEF361C}" type="slidenum">
              <a:rPr kumimoji="1" lang="ja-JP" altLang="en-US" smtClean="0"/>
              <a:t>‹#›</a:t>
            </a:fld>
            <a:endParaRPr kumimoji="1" lang="ja-JP" altLang="en-US"/>
          </a:p>
        </p:txBody>
      </p:sp>
    </p:spTree>
    <p:extLst>
      <p:ext uri="{BB962C8B-B14F-4D97-AF65-F5344CB8AC3E}">
        <p14:creationId xmlns:p14="http://schemas.microsoft.com/office/powerpoint/2010/main" val="364511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193369-0629-0C83-6142-A3B5807B706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E70F156-56C3-88DE-5E67-DB958CC7FC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C0DAB97-17B2-7EF7-D80D-51FDBA899442}"/>
              </a:ext>
            </a:extLst>
          </p:cNvPr>
          <p:cNvSpPr>
            <a:spLocks noGrp="1"/>
          </p:cNvSpPr>
          <p:nvPr>
            <p:ph type="dt" sz="half" idx="10"/>
          </p:nvPr>
        </p:nvSpPr>
        <p:spPr/>
        <p:txBody>
          <a:bodyPr/>
          <a:lstStyle/>
          <a:p>
            <a:fld id="{F7811786-EB81-4CD6-A2AF-1D28AF07B49F}" type="datetimeFigureOut">
              <a:rPr kumimoji="1" lang="ja-JP" altLang="en-US" smtClean="0"/>
              <a:t>2024/4/10</a:t>
            </a:fld>
            <a:endParaRPr kumimoji="1" lang="ja-JP" altLang="en-US"/>
          </a:p>
        </p:txBody>
      </p:sp>
      <p:sp>
        <p:nvSpPr>
          <p:cNvPr id="5" name="フッター プレースホルダー 4">
            <a:extLst>
              <a:ext uri="{FF2B5EF4-FFF2-40B4-BE49-F238E27FC236}">
                <a16:creationId xmlns:a16="http://schemas.microsoft.com/office/drawing/2014/main" id="{5194446C-1949-A042-1BB9-97488DD59F0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4651D67-C83E-A0F6-47A8-1168D543C087}"/>
              </a:ext>
            </a:extLst>
          </p:cNvPr>
          <p:cNvSpPr>
            <a:spLocks noGrp="1"/>
          </p:cNvSpPr>
          <p:nvPr>
            <p:ph type="sldNum" sz="quarter" idx="12"/>
          </p:nvPr>
        </p:nvSpPr>
        <p:spPr/>
        <p:txBody>
          <a:bodyPr/>
          <a:lstStyle/>
          <a:p>
            <a:fld id="{590131B0-3C9D-4450-975D-7F905DEF361C}" type="slidenum">
              <a:rPr kumimoji="1" lang="ja-JP" altLang="en-US" smtClean="0"/>
              <a:t>‹#›</a:t>
            </a:fld>
            <a:endParaRPr kumimoji="1" lang="ja-JP" altLang="en-US"/>
          </a:p>
        </p:txBody>
      </p:sp>
    </p:spTree>
    <p:extLst>
      <p:ext uri="{BB962C8B-B14F-4D97-AF65-F5344CB8AC3E}">
        <p14:creationId xmlns:p14="http://schemas.microsoft.com/office/powerpoint/2010/main" val="208117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C20208-1DAF-7826-9E65-7A730038A7D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160226C-A36C-5762-8D16-52E6D17F019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07F3AF0-D028-2526-18BA-625822D3B72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CF3726F-F0E7-67DE-3A28-72FED88F46FC}"/>
              </a:ext>
            </a:extLst>
          </p:cNvPr>
          <p:cNvSpPr>
            <a:spLocks noGrp="1"/>
          </p:cNvSpPr>
          <p:nvPr>
            <p:ph type="dt" sz="half" idx="10"/>
          </p:nvPr>
        </p:nvSpPr>
        <p:spPr/>
        <p:txBody>
          <a:bodyPr/>
          <a:lstStyle/>
          <a:p>
            <a:fld id="{F7811786-EB81-4CD6-A2AF-1D28AF07B49F}" type="datetimeFigureOut">
              <a:rPr kumimoji="1" lang="ja-JP" altLang="en-US" smtClean="0"/>
              <a:t>2024/4/10</a:t>
            </a:fld>
            <a:endParaRPr kumimoji="1" lang="ja-JP" altLang="en-US"/>
          </a:p>
        </p:txBody>
      </p:sp>
      <p:sp>
        <p:nvSpPr>
          <p:cNvPr id="6" name="フッター プレースホルダー 5">
            <a:extLst>
              <a:ext uri="{FF2B5EF4-FFF2-40B4-BE49-F238E27FC236}">
                <a16:creationId xmlns:a16="http://schemas.microsoft.com/office/drawing/2014/main" id="{69C20B36-4EEB-935F-5DF1-9839B56EE7F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39E7E48-E3A5-FF10-35A0-A1CB57CDAC9E}"/>
              </a:ext>
            </a:extLst>
          </p:cNvPr>
          <p:cNvSpPr>
            <a:spLocks noGrp="1"/>
          </p:cNvSpPr>
          <p:nvPr>
            <p:ph type="sldNum" sz="quarter" idx="12"/>
          </p:nvPr>
        </p:nvSpPr>
        <p:spPr/>
        <p:txBody>
          <a:bodyPr/>
          <a:lstStyle/>
          <a:p>
            <a:fld id="{590131B0-3C9D-4450-975D-7F905DEF361C}" type="slidenum">
              <a:rPr kumimoji="1" lang="ja-JP" altLang="en-US" smtClean="0"/>
              <a:t>‹#›</a:t>
            </a:fld>
            <a:endParaRPr kumimoji="1" lang="ja-JP" altLang="en-US"/>
          </a:p>
        </p:txBody>
      </p:sp>
    </p:spTree>
    <p:extLst>
      <p:ext uri="{BB962C8B-B14F-4D97-AF65-F5344CB8AC3E}">
        <p14:creationId xmlns:p14="http://schemas.microsoft.com/office/powerpoint/2010/main" val="295606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BF7812-A138-469F-CBFE-98C68B1C9A6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6235C98-7713-EC50-1217-90C62048F7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441E63E-062B-C727-B60C-18B7EA67E3E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3A3841A-EB9E-3283-204B-130D2DE4FB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84EBA4D-554A-6AB9-08A7-D85254780ED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206B588-8F4E-D359-8087-D9D3EEE032D9}"/>
              </a:ext>
            </a:extLst>
          </p:cNvPr>
          <p:cNvSpPr>
            <a:spLocks noGrp="1"/>
          </p:cNvSpPr>
          <p:nvPr>
            <p:ph type="dt" sz="half" idx="10"/>
          </p:nvPr>
        </p:nvSpPr>
        <p:spPr/>
        <p:txBody>
          <a:bodyPr/>
          <a:lstStyle/>
          <a:p>
            <a:fld id="{F7811786-EB81-4CD6-A2AF-1D28AF07B49F}" type="datetimeFigureOut">
              <a:rPr kumimoji="1" lang="ja-JP" altLang="en-US" smtClean="0"/>
              <a:t>2024/4/10</a:t>
            </a:fld>
            <a:endParaRPr kumimoji="1" lang="ja-JP" altLang="en-US"/>
          </a:p>
        </p:txBody>
      </p:sp>
      <p:sp>
        <p:nvSpPr>
          <p:cNvPr id="8" name="フッター プレースホルダー 7">
            <a:extLst>
              <a:ext uri="{FF2B5EF4-FFF2-40B4-BE49-F238E27FC236}">
                <a16:creationId xmlns:a16="http://schemas.microsoft.com/office/drawing/2014/main" id="{92380FC4-B8CC-A914-35D8-0668A0D8223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AC4D429-ACFC-169C-571C-4EE04769621B}"/>
              </a:ext>
            </a:extLst>
          </p:cNvPr>
          <p:cNvSpPr>
            <a:spLocks noGrp="1"/>
          </p:cNvSpPr>
          <p:nvPr>
            <p:ph type="sldNum" sz="quarter" idx="12"/>
          </p:nvPr>
        </p:nvSpPr>
        <p:spPr/>
        <p:txBody>
          <a:bodyPr/>
          <a:lstStyle/>
          <a:p>
            <a:fld id="{590131B0-3C9D-4450-975D-7F905DEF361C}" type="slidenum">
              <a:rPr kumimoji="1" lang="ja-JP" altLang="en-US" smtClean="0"/>
              <a:t>‹#›</a:t>
            </a:fld>
            <a:endParaRPr kumimoji="1" lang="ja-JP" altLang="en-US"/>
          </a:p>
        </p:txBody>
      </p:sp>
    </p:spTree>
    <p:extLst>
      <p:ext uri="{BB962C8B-B14F-4D97-AF65-F5344CB8AC3E}">
        <p14:creationId xmlns:p14="http://schemas.microsoft.com/office/powerpoint/2010/main" val="227634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829A25-2E09-279B-D838-B72DDD6B990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15E147D-C422-6D80-347A-3AA123384573}"/>
              </a:ext>
            </a:extLst>
          </p:cNvPr>
          <p:cNvSpPr>
            <a:spLocks noGrp="1"/>
          </p:cNvSpPr>
          <p:nvPr>
            <p:ph type="dt" sz="half" idx="10"/>
          </p:nvPr>
        </p:nvSpPr>
        <p:spPr/>
        <p:txBody>
          <a:bodyPr/>
          <a:lstStyle/>
          <a:p>
            <a:fld id="{F7811786-EB81-4CD6-A2AF-1D28AF07B49F}" type="datetimeFigureOut">
              <a:rPr kumimoji="1" lang="ja-JP" altLang="en-US" smtClean="0"/>
              <a:t>2024/4/10</a:t>
            </a:fld>
            <a:endParaRPr kumimoji="1" lang="ja-JP" altLang="en-US"/>
          </a:p>
        </p:txBody>
      </p:sp>
      <p:sp>
        <p:nvSpPr>
          <p:cNvPr id="4" name="フッター プレースホルダー 3">
            <a:extLst>
              <a:ext uri="{FF2B5EF4-FFF2-40B4-BE49-F238E27FC236}">
                <a16:creationId xmlns:a16="http://schemas.microsoft.com/office/drawing/2014/main" id="{3DFF8B76-2748-20C7-ECA9-BEC2CB3E462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0BFA91A-0016-6A38-2C43-554E2CAFC1C1}"/>
              </a:ext>
            </a:extLst>
          </p:cNvPr>
          <p:cNvSpPr>
            <a:spLocks noGrp="1"/>
          </p:cNvSpPr>
          <p:nvPr>
            <p:ph type="sldNum" sz="quarter" idx="12"/>
          </p:nvPr>
        </p:nvSpPr>
        <p:spPr/>
        <p:txBody>
          <a:bodyPr/>
          <a:lstStyle/>
          <a:p>
            <a:fld id="{590131B0-3C9D-4450-975D-7F905DEF361C}" type="slidenum">
              <a:rPr kumimoji="1" lang="ja-JP" altLang="en-US" smtClean="0"/>
              <a:t>‹#›</a:t>
            </a:fld>
            <a:endParaRPr kumimoji="1" lang="ja-JP" altLang="en-US"/>
          </a:p>
        </p:txBody>
      </p:sp>
    </p:spTree>
    <p:extLst>
      <p:ext uri="{BB962C8B-B14F-4D97-AF65-F5344CB8AC3E}">
        <p14:creationId xmlns:p14="http://schemas.microsoft.com/office/powerpoint/2010/main" val="355999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F4BB48C-9644-3427-EDFF-DB479C93E85C}"/>
              </a:ext>
            </a:extLst>
          </p:cNvPr>
          <p:cNvSpPr>
            <a:spLocks noGrp="1"/>
          </p:cNvSpPr>
          <p:nvPr>
            <p:ph type="dt" sz="half" idx="10"/>
          </p:nvPr>
        </p:nvSpPr>
        <p:spPr/>
        <p:txBody>
          <a:bodyPr/>
          <a:lstStyle/>
          <a:p>
            <a:fld id="{F7811786-EB81-4CD6-A2AF-1D28AF07B49F}" type="datetimeFigureOut">
              <a:rPr kumimoji="1" lang="ja-JP" altLang="en-US" smtClean="0"/>
              <a:t>2024/4/10</a:t>
            </a:fld>
            <a:endParaRPr kumimoji="1" lang="ja-JP" altLang="en-US"/>
          </a:p>
        </p:txBody>
      </p:sp>
      <p:sp>
        <p:nvSpPr>
          <p:cNvPr id="3" name="フッター プレースホルダー 2">
            <a:extLst>
              <a:ext uri="{FF2B5EF4-FFF2-40B4-BE49-F238E27FC236}">
                <a16:creationId xmlns:a16="http://schemas.microsoft.com/office/drawing/2014/main" id="{57DF3EA0-2F7C-BD8B-159C-EF93795E646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F85038D-1C81-91CF-3807-A5298E3C85B0}"/>
              </a:ext>
            </a:extLst>
          </p:cNvPr>
          <p:cNvSpPr>
            <a:spLocks noGrp="1"/>
          </p:cNvSpPr>
          <p:nvPr>
            <p:ph type="sldNum" sz="quarter" idx="12"/>
          </p:nvPr>
        </p:nvSpPr>
        <p:spPr/>
        <p:txBody>
          <a:bodyPr/>
          <a:lstStyle/>
          <a:p>
            <a:fld id="{590131B0-3C9D-4450-975D-7F905DEF361C}" type="slidenum">
              <a:rPr kumimoji="1" lang="ja-JP" altLang="en-US" smtClean="0"/>
              <a:t>‹#›</a:t>
            </a:fld>
            <a:endParaRPr kumimoji="1" lang="ja-JP" altLang="en-US"/>
          </a:p>
        </p:txBody>
      </p:sp>
    </p:spTree>
    <p:extLst>
      <p:ext uri="{BB962C8B-B14F-4D97-AF65-F5344CB8AC3E}">
        <p14:creationId xmlns:p14="http://schemas.microsoft.com/office/powerpoint/2010/main" val="483798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3CC523-2548-6F22-F9C1-06EA58F4FB0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91AACA3-987F-5D3F-1F72-A0E5496624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D7791CF-60E6-9BCF-3C65-3DA0AFEED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333C71B-A34F-5C47-8972-4F39D3FAB616}"/>
              </a:ext>
            </a:extLst>
          </p:cNvPr>
          <p:cNvSpPr>
            <a:spLocks noGrp="1"/>
          </p:cNvSpPr>
          <p:nvPr>
            <p:ph type="dt" sz="half" idx="10"/>
          </p:nvPr>
        </p:nvSpPr>
        <p:spPr/>
        <p:txBody>
          <a:bodyPr/>
          <a:lstStyle/>
          <a:p>
            <a:fld id="{F7811786-EB81-4CD6-A2AF-1D28AF07B49F}" type="datetimeFigureOut">
              <a:rPr kumimoji="1" lang="ja-JP" altLang="en-US" smtClean="0"/>
              <a:t>2024/4/10</a:t>
            </a:fld>
            <a:endParaRPr kumimoji="1" lang="ja-JP" altLang="en-US"/>
          </a:p>
        </p:txBody>
      </p:sp>
      <p:sp>
        <p:nvSpPr>
          <p:cNvPr id="6" name="フッター プレースホルダー 5">
            <a:extLst>
              <a:ext uri="{FF2B5EF4-FFF2-40B4-BE49-F238E27FC236}">
                <a16:creationId xmlns:a16="http://schemas.microsoft.com/office/drawing/2014/main" id="{64415FDE-62D8-8014-6DB2-5B820A41A3D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F138FE1-63EC-47B5-D110-F1016D0ACE78}"/>
              </a:ext>
            </a:extLst>
          </p:cNvPr>
          <p:cNvSpPr>
            <a:spLocks noGrp="1"/>
          </p:cNvSpPr>
          <p:nvPr>
            <p:ph type="sldNum" sz="quarter" idx="12"/>
          </p:nvPr>
        </p:nvSpPr>
        <p:spPr/>
        <p:txBody>
          <a:bodyPr/>
          <a:lstStyle/>
          <a:p>
            <a:fld id="{590131B0-3C9D-4450-975D-7F905DEF361C}" type="slidenum">
              <a:rPr kumimoji="1" lang="ja-JP" altLang="en-US" smtClean="0"/>
              <a:t>‹#›</a:t>
            </a:fld>
            <a:endParaRPr kumimoji="1" lang="ja-JP" altLang="en-US"/>
          </a:p>
        </p:txBody>
      </p:sp>
    </p:spTree>
    <p:extLst>
      <p:ext uri="{BB962C8B-B14F-4D97-AF65-F5344CB8AC3E}">
        <p14:creationId xmlns:p14="http://schemas.microsoft.com/office/powerpoint/2010/main" val="2619353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C6AF48-9966-E1D2-5985-CF76A1F7ED8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88E83A3-9123-DEEE-38E4-8C399B1B1A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3ADEA46-80A2-213B-5A73-278F8E85D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C8897A9-5B03-9375-537A-0277565294F5}"/>
              </a:ext>
            </a:extLst>
          </p:cNvPr>
          <p:cNvSpPr>
            <a:spLocks noGrp="1"/>
          </p:cNvSpPr>
          <p:nvPr>
            <p:ph type="dt" sz="half" idx="10"/>
          </p:nvPr>
        </p:nvSpPr>
        <p:spPr/>
        <p:txBody>
          <a:bodyPr/>
          <a:lstStyle/>
          <a:p>
            <a:fld id="{F7811786-EB81-4CD6-A2AF-1D28AF07B49F}" type="datetimeFigureOut">
              <a:rPr kumimoji="1" lang="ja-JP" altLang="en-US" smtClean="0"/>
              <a:t>2024/4/10</a:t>
            </a:fld>
            <a:endParaRPr kumimoji="1" lang="ja-JP" altLang="en-US"/>
          </a:p>
        </p:txBody>
      </p:sp>
      <p:sp>
        <p:nvSpPr>
          <p:cNvPr id="6" name="フッター プレースホルダー 5">
            <a:extLst>
              <a:ext uri="{FF2B5EF4-FFF2-40B4-BE49-F238E27FC236}">
                <a16:creationId xmlns:a16="http://schemas.microsoft.com/office/drawing/2014/main" id="{8F906AC4-6885-A83F-1D3F-919EF8D6D08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195AAAA-9D0E-A0F7-225D-A9DEECD85FD2}"/>
              </a:ext>
            </a:extLst>
          </p:cNvPr>
          <p:cNvSpPr>
            <a:spLocks noGrp="1"/>
          </p:cNvSpPr>
          <p:nvPr>
            <p:ph type="sldNum" sz="quarter" idx="12"/>
          </p:nvPr>
        </p:nvSpPr>
        <p:spPr/>
        <p:txBody>
          <a:bodyPr/>
          <a:lstStyle/>
          <a:p>
            <a:fld id="{590131B0-3C9D-4450-975D-7F905DEF361C}" type="slidenum">
              <a:rPr kumimoji="1" lang="ja-JP" altLang="en-US" smtClean="0"/>
              <a:t>‹#›</a:t>
            </a:fld>
            <a:endParaRPr kumimoji="1" lang="ja-JP" altLang="en-US"/>
          </a:p>
        </p:txBody>
      </p:sp>
    </p:spTree>
    <p:extLst>
      <p:ext uri="{BB962C8B-B14F-4D97-AF65-F5344CB8AC3E}">
        <p14:creationId xmlns:p14="http://schemas.microsoft.com/office/powerpoint/2010/main" val="208807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0F93D70-BF18-8067-26D7-40D6C71908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CE5BCAF-AC31-5A1A-6E4C-CBFD3EF61F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96DEB65-1405-7B4A-2B1A-33A981E0E5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811786-EB81-4CD6-A2AF-1D28AF07B49F}" type="datetimeFigureOut">
              <a:rPr kumimoji="1" lang="ja-JP" altLang="en-US" smtClean="0"/>
              <a:t>2024/4/10</a:t>
            </a:fld>
            <a:endParaRPr kumimoji="1" lang="ja-JP" altLang="en-US"/>
          </a:p>
        </p:txBody>
      </p:sp>
      <p:sp>
        <p:nvSpPr>
          <p:cNvPr id="5" name="フッター プレースホルダー 4">
            <a:extLst>
              <a:ext uri="{FF2B5EF4-FFF2-40B4-BE49-F238E27FC236}">
                <a16:creationId xmlns:a16="http://schemas.microsoft.com/office/drawing/2014/main" id="{E860F0D9-7DC1-6C44-BB29-6DE3478301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B81E77B-DCBF-52DD-F3A7-7AE6247AC4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131B0-3C9D-4450-975D-7F905DEF361C}" type="slidenum">
              <a:rPr kumimoji="1" lang="ja-JP" altLang="en-US" smtClean="0"/>
              <a:t>‹#›</a:t>
            </a:fld>
            <a:endParaRPr kumimoji="1" lang="ja-JP" altLang="en-US"/>
          </a:p>
        </p:txBody>
      </p:sp>
    </p:spTree>
    <p:extLst>
      <p:ext uri="{BB962C8B-B14F-4D97-AF65-F5344CB8AC3E}">
        <p14:creationId xmlns:p14="http://schemas.microsoft.com/office/powerpoint/2010/main" val="976539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149433-1700-5703-47D2-2D2CECE6145E}"/>
              </a:ext>
            </a:extLst>
          </p:cNvPr>
          <p:cNvSpPr>
            <a:spLocks noGrp="1"/>
          </p:cNvSpPr>
          <p:nvPr>
            <p:ph type="ctrTitle"/>
          </p:nvPr>
        </p:nvSpPr>
        <p:spPr/>
        <p:txBody>
          <a:bodyPr/>
          <a:lstStyle/>
          <a:p>
            <a:r>
              <a:rPr kumimoji="1" lang="ja-JP" altLang="en-US" dirty="0"/>
              <a:t>農福連携取組協議</a:t>
            </a:r>
          </a:p>
        </p:txBody>
      </p:sp>
      <p:sp>
        <p:nvSpPr>
          <p:cNvPr id="3" name="字幕 2">
            <a:extLst>
              <a:ext uri="{FF2B5EF4-FFF2-40B4-BE49-F238E27FC236}">
                <a16:creationId xmlns:a16="http://schemas.microsoft.com/office/drawing/2014/main" id="{B86AB677-1E41-9ABC-880F-C71B3093AE0B}"/>
              </a:ext>
            </a:extLst>
          </p:cNvPr>
          <p:cNvSpPr>
            <a:spLocks noGrp="1"/>
          </p:cNvSpPr>
          <p:nvPr>
            <p:ph type="subTitle" idx="1"/>
          </p:nvPr>
        </p:nvSpPr>
        <p:spPr/>
        <p:txBody>
          <a:bodyPr/>
          <a:lstStyle/>
          <a:p>
            <a:r>
              <a:rPr kumimoji="1" lang="ja-JP" altLang="en-US" dirty="0"/>
              <a:t>金田農園様と協議</a:t>
            </a:r>
          </a:p>
        </p:txBody>
      </p:sp>
    </p:spTree>
    <p:extLst>
      <p:ext uri="{BB962C8B-B14F-4D97-AF65-F5344CB8AC3E}">
        <p14:creationId xmlns:p14="http://schemas.microsoft.com/office/powerpoint/2010/main" val="1391728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3B1614-33AE-E250-4BBF-A65043C8CE28}"/>
              </a:ext>
            </a:extLst>
          </p:cNvPr>
          <p:cNvSpPr>
            <a:spLocks noGrp="1"/>
          </p:cNvSpPr>
          <p:nvPr>
            <p:ph type="title"/>
          </p:nvPr>
        </p:nvSpPr>
        <p:spPr>
          <a:xfrm>
            <a:off x="839788" y="499533"/>
            <a:ext cx="5493279" cy="804333"/>
          </a:xfrm>
        </p:spPr>
        <p:txBody>
          <a:bodyPr>
            <a:normAutofit/>
          </a:bodyPr>
          <a:lstStyle/>
          <a:p>
            <a:r>
              <a:rPr kumimoji="1" lang="ja-JP" altLang="en-US" dirty="0"/>
              <a:t>脚立のかけ方配慮に関して</a:t>
            </a:r>
          </a:p>
        </p:txBody>
      </p:sp>
      <p:sp>
        <p:nvSpPr>
          <p:cNvPr id="4" name="テキスト プレースホルダー 3">
            <a:extLst>
              <a:ext uri="{FF2B5EF4-FFF2-40B4-BE49-F238E27FC236}">
                <a16:creationId xmlns:a16="http://schemas.microsoft.com/office/drawing/2014/main" id="{5FEDC109-2ADD-A0BA-2BAD-45D10CA1FBAB}"/>
              </a:ext>
            </a:extLst>
          </p:cNvPr>
          <p:cNvSpPr>
            <a:spLocks noGrp="1"/>
          </p:cNvSpPr>
          <p:nvPr>
            <p:ph type="body" sz="half" idx="2"/>
          </p:nvPr>
        </p:nvSpPr>
        <p:spPr>
          <a:xfrm>
            <a:off x="839788" y="1397000"/>
            <a:ext cx="9277879" cy="4902200"/>
          </a:xfrm>
        </p:spPr>
        <p:txBody>
          <a:bodyPr>
            <a:normAutofit/>
          </a:bodyPr>
          <a:lstStyle/>
          <a:p>
            <a:r>
              <a:rPr kumimoji="1" lang="ja-JP" altLang="en-US" dirty="0"/>
              <a:t>１脚立を掛けられるか、又は、持って歩けるか</a:t>
            </a:r>
            <a:endParaRPr kumimoji="1" lang="en-US" altLang="ja-JP" dirty="0"/>
          </a:p>
          <a:p>
            <a:r>
              <a:rPr lang="ja-JP" altLang="en-US" dirty="0"/>
              <a:t>　事業所農地で、練習する</a:t>
            </a:r>
            <a:endParaRPr lang="en-US" altLang="ja-JP" dirty="0"/>
          </a:p>
          <a:p>
            <a:endParaRPr kumimoji="1" lang="en-US" altLang="ja-JP" dirty="0"/>
          </a:p>
          <a:p>
            <a:r>
              <a:rPr kumimoji="1" lang="ja-JP" altLang="en-US" dirty="0"/>
              <a:t>２どこに、どのように脚立を掛けると作業がしやすいかを事業所農地での練習の時、隣の畑の</a:t>
            </a:r>
            <a:endParaRPr kumimoji="1" lang="en-US" altLang="ja-JP" dirty="0"/>
          </a:p>
          <a:p>
            <a:r>
              <a:rPr lang="ja-JP" altLang="en-US" dirty="0"/>
              <a:t>　リンゴの木を見ながら、話合い、理解してもらう。・・時間が掛かるかもしれない</a:t>
            </a:r>
            <a:endParaRPr lang="en-US" altLang="ja-JP" dirty="0"/>
          </a:p>
          <a:p>
            <a:endParaRPr kumimoji="1" lang="en-US" altLang="ja-JP" dirty="0"/>
          </a:p>
          <a:p>
            <a:r>
              <a:rPr kumimoji="1" lang="ja-JP" altLang="en-US" dirty="0"/>
              <a:t>３実際に、現地農地で作業するときは、慣れるまで時間が掛かるかもしれないことを金田様</a:t>
            </a:r>
            <a:endParaRPr kumimoji="1" lang="en-US" altLang="ja-JP" dirty="0"/>
          </a:p>
          <a:p>
            <a:r>
              <a:rPr kumimoji="1" lang="ja-JP" altLang="en-US" dirty="0"/>
              <a:t>　に伝えた。</a:t>
            </a:r>
            <a:endParaRPr kumimoji="1" lang="en-US" altLang="ja-JP" dirty="0"/>
          </a:p>
          <a:p>
            <a:endParaRPr kumimoji="1" lang="en-US" altLang="ja-JP" dirty="0"/>
          </a:p>
          <a:p>
            <a:r>
              <a:rPr kumimoji="1" lang="ja-JP" altLang="en-US" dirty="0"/>
              <a:t>４３人の利用者さんが出向く予定であるが、それぞれの障害特性をそれぞれのタイプとして</a:t>
            </a:r>
            <a:endParaRPr kumimoji="1" lang="en-US" altLang="ja-JP" dirty="0"/>
          </a:p>
          <a:p>
            <a:r>
              <a:rPr lang="ja-JP" altLang="en-US" dirty="0"/>
              <a:t>　金田様に伝えることにした。（金田様も、それを希望）</a:t>
            </a:r>
            <a:endParaRPr kumimoji="1" lang="en-US" altLang="ja-JP" dirty="0"/>
          </a:p>
          <a:p>
            <a:endParaRPr kumimoji="1" lang="en-US" altLang="ja-JP" dirty="0"/>
          </a:p>
        </p:txBody>
      </p:sp>
      <p:sp>
        <p:nvSpPr>
          <p:cNvPr id="3" name="タイトル 1">
            <a:extLst>
              <a:ext uri="{FF2B5EF4-FFF2-40B4-BE49-F238E27FC236}">
                <a16:creationId xmlns:a16="http://schemas.microsoft.com/office/drawing/2014/main" id="{49A277FD-F1EB-954E-3704-1A624FB442ED}"/>
              </a:ext>
            </a:extLst>
          </p:cNvPr>
          <p:cNvSpPr txBox="1">
            <a:spLocks/>
          </p:cNvSpPr>
          <p:nvPr/>
        </p:nvSpPr>
        <p:spPr>
          <a:xfrm>
            <a:off x="8231189" y="715434"/>
            <a:ext cx="1962678" cy="42333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en-US" altLang="ja-JP" sz="1800" dirty="0"/>
              <a:t>6</a:t>
            </a:r>
            <a:r>
              <a:rPr lang="ja-JP" altLang="en-US" sz="1800" dirty="0"/>
              <a:t>月</a:t>
            </a:r>
            <a:r>
              <a:rPr lang="en-US" altLang="ja-JP" sz="1800" dirty="0"/>
              <a:t>2</a:t>
            </a:r>
            <a:r>
              <a:rPr lang="ja-JP" altLang="en-US" sz="1800" dirty="0"/>
              <a:t>日実施</a:t>
            </a:r>
          </a:p>
        </p:txBody>
      </p:sp>
    </p:spTree>
    <p:extLst>
      <p:ext uri="{BB962C8B-B14F-4D97-AF65-F5344CB8AC3E}">
        <p14:creationId xmlns:p14="http://schemas.microsoft.com/office/powerpoint/2010/main" val="1741933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3B1614-33AE-E250-4BBF-A65043C8CE28}"/>
              </a:ext>
            </a:extLst>
          </p:cNvPr>
          <p:cNvSpPr>
            <a:spLocks noGrp="1"/>
          </p:cNvSpPr>
          <p:nvPr>
            <p:ph type="title"/>
          </p:nvPr>
        </p:nvSpPr>
        <p:spPr>
          <a:xfrm>
            <a:off x="839788" y="499533"/>
            <a:ext cx="5493279" cy="804333"/>
          </a:xfrm>
        </p:spPr>
        <p:txBody>
          <a:bodyPr>
            <a:normAutofit/>
          </a:bodyPr>
          <a:lstStyle/>
          <a:p>
            <a:r>
              <a:rPr kumimoji="1" lang="ja-JP" altLang="en-US" dirty="0"/>
              <a:t>葉取り作業の配慮に関して</a:t>
            </a:r>
          </a:p>
        </p:txBody>
      </p:sp>
      <p:sp>
        <p:nvSpPr>
          <p:cNvPr id="4" name="テキスト プレースホルダー 3">
            <a:extLst>
              <a:ext uri="{FF2B5EF4-FFF2-40B4-BE49-F238E27FC236}">
                <a16:creationId xmlns:a16="http://schemas.microsoft.com/office/drawing/2014/main" id="{5FEDC109-2ADD-A0BA-2BAD-45D10CA1FBAB}"/>
              </a:ext>
            </a:extLst>
          </p:cNvPr>
          <p:cNvSpPr>
            <a:spLocks noGrp="1"/>
          </p:cNvSpPr>
          <p:nvPr>
            <p:ph type="body" sz="half" idx="2"/>
          </p:nvPr>
        </p:nvSpPr>
        <p:spPr>
          <a:xfrm>
            <a:off x="839788" y="1397000"/>
            <a:ext cx="9277879" cy="4902200"/>
          </a:xfrm>
        </p:spPr>
        <p:txBody>
          <a:bodyPr>
            <a:normAutofit/>
          </a:bodyPr>
          <a:lstStyle/>
          <a:p>
            <a:r>
              <a:rPr kumimoji="1" lang="ja-JP" altLang="en-US" dirty="0"/>
              <a:t>１葉っぱと取ることに対して、なぜとる必要が在るのかを説明する。</a:t>
            </a:r>
            <a:endParaRPr kumimoji="1" lang="en-US" altLang="ja-JP" dirty="0"/>
          </a:p>
          <a:p>
            <a:r>
              <a:rPr kumimoji="1" lang="ja-JP" altLang="en-US" dirty="0"/>
              <a:t>それによって、ただとるのではなく、必要が在るから取るということが理解できる。</a:t>
            </a:r>
            <a:endParaRPr kumimoji="1" lang="en-US" altLang="ja-JP" dirty="0"/>
          </a:p>
          <a:p>
            <a:r>
              <a:rPr lang="ja-JP" altLang="en-US" dirty="0"/>
              <a:t>指導員が作業に出向く前に、あらかじめ指導する。</a:t>
            </a:r>
            <a:endParaRPr lang="en-US" altLang="ja-JP" dirty="0"/>
          </a:p>
          <a:p>
            <a:endParaRPr kumimoji="1" lang="en-US" altLang="ja-JP" dirty="0"/>
          </a:p>
          <a:p>
            <a:r>
              <a:rPr kumimoji="1" lang="ja-JP" altLang="en-US" dirty="0"/>
              <a:t>２どの葉っぱをどのように取るのか。これは、指導員が金田様から学び、利用者さんに指示できるように。</a:t>
            </a:r>
            <a:endParaRPr kumimoji="1" lang="en-US" altLang="ja-JP" dirty="0"/>
          </a:p>
          <a:p>
            <a:endParaRPr kumimoji="1" lang="en-US" altLang="ja-JP" dirty="0"/>
          </a:p>
          <a:p>
            <a:r>
              <a:rPr kumimoji="1" lang="ja-JP" altLang="en-US" dirty="0"/>
              <a:t>３作業途中の出来ているか、困っていることはないかを、指導員が確認。</a:t>
            </a:r>
            <a:endParaRPr kumimoji="1" lang="en-US" altLang="ja-JP" dirty="0"/>
          </a:p>
          <a:p>
            <a:r>
              <a:rPr kumimoji="1" lang="ja-JP" altLang="en-US" dirty="0"/>
              <a:t>　その後、指導員が金田様に確認してもらう。</a:t>
            </a:r>
            <a:endParaRPr kumimoji="1" lang="en-US" altLang="ja-JP" dirty="0"/>
          </a:p>
          <a:p>
            <a:endParaRPr kumimoji="1" lang="en-US" altLang="ja-JP" dirty="0"/>
          </a:p>
          <a:p>
            <a:r>
              <a:rPr kumimoji="1" lang="ja-JP" altLang="en-US" dirty="0"/>
              <a:t>４やり直しの部分は、指導員が金田様から正しい事柄を教えてもらって、利用者さんに再指導として伝える。</a:t>
            </a:r>
            <a:endParaRPr kumimoji="1" lang="en-US" altLang="ja-JP" dirty="0"/>
          </a:p>
          <a:p>
            <a:r>
              <a:rPr kumimoji="1" lang="ja-JP" altLang="en-US" dirty="0"/>
              <a:t>　この時、不備部分を指摘する前に、よくできていることを褒めてから、直しの部分を伝える。</a:t>
            </a:r>
            <a:endParaRPr kumimoji="1" lang="en-US" altLang="ja-JP" dirty="0"/>
          </a:p>
          <a:p>
            <a:endParaRPr kumimoji="1" lang="en-US" altLang="ja-JP" dirty="0"/>
          </a:p>
          <a:p>
            <a:endParaRPr kumimoji="1" lang="en-US" altLang="ja-JP" dirty="0"/>
          </a:p>
        </p:txBody>
      </p:sp>
      <p:sp>
        <p:nvSpPr>
          <p:cNvPr id="3" name="タイトル 1">
            <a:extLst>
              <a:ext uri="{FF2B5EF4-FFF2-40B4-BE49-F238E27FC236}">
                <a16:creationId xmlns:a16="http://schemas.microsoft.com/office/drawing/2014/main" id="{49A277FD-F1EB-954E-3704-1A624FB442ED}"/>
              </a:ext>
            </a:extLst>
          </p:cNvPr>
          <p:cNvSpPr txBox="1">
            <a:spLocks/>
          </p:cNvSpPr>
          <p:nvPr/>
        </p:nvSpPr>
        <p:spPr>
          <a:xfrm>
            <a:off x="8231189" y="715434"/>
            <a:ext cx="1962678" cy="42333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en-US" altLang="ja-JP" sz="1800" dirty="0"/>
              <a:t>7</a:t>
            </a:r>
            <a:r>
              <a:rPr lang="ja-JP" altLang="en-US" sz="1800" dirty="0"/>
              <a:t>月５日実施</a:t>
            </a:r>
          </a:p>
        </p:txBody>
      </p:sp>
    </p:spTree>
    <p:extLst>
      <p:ext uri="{BB962C8B-B14F-4D97-AF65-F5344CB8AC3E}">
        <p14:creationId xmlns:p14="http://schemas.microsoft.com/office/powerpoint/2010/main" val="327166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3B1614-33AE-E250-4BBF-A65043C8CE28}"/>
              </a:ext>
            </a:extLst>
          </p:cNvPr>
          <p:cNvSpPr>
            <a:spLocks noGrp="1"/>
          </p:cNvSpPr>
          <p:nvPr>
            <p:ph type="title"/>
          </p:nvPr>
        </p:nvSpPr>
        <p:spPr>
          <a:xfrm>
            <a:off x="839788" y="499533"/>
            <a:ext cx="5493279" cy="804333"/>
          </a:xfrm>
        </p:spPr>
        <p:txBody>
          <a:bodyPr>
            <a:normAutofit/>
          </a:bodyPr>
          <a:lstStyle/>
          <a:p>
            <a:r>
              <a:rPr kumimoji="1" lang="ja-JP" altLang="en-US" dirty="0"/>
              <a:t>玉回し作業の配慮に関して</a:t>
            </a:r>
          </a:p>
        </p:txBody>
      </p:sp>
      <p:sp>
        <p:nvSpPr>
          <p:cNvPr id="4" name="テキスト プレースホルダー 3">
            <a:extLst>
              <a:ext uri="{FF2B5EF4-FFF2-40B4-BE49-F238E27FC236}">
                <a16:creationId xmlns:a16="http://schemas.microsoft.com/office/drawing/2014/main" id="{5FEDC109-2ADD-A0BA-2BAD-45D10CA1FBAB}"/>
              </a:ext>
            </a:extLst>
          </p:cNvPr>
          <p:cNvSpPr>
            <a:spLocks noGrp="1"/>
          </p:cNvSpPr>
          <p:nvPr>
            <p:ph type="body" sz="half" idx="2"/>
          </p:nvPr>
        </p:nvSpPr>
        <p:spPr>
          <a:xfrm>
            <a:off x="839788" y="1397000"/>
            <a:ext cx="9277879" cy="4902200"/>
          </a:xfrm>
        </p:spPr>
        <p:txBody>
          <a:bodyPr>
            <a:normAutofit/>
          </a:bodyPr>
          <a:lstStyle/>
          <a:p>
            <a:r>
              <a:rPr kumimoji="1" lang="ja-JP" altLang="en-US" dirty="0"/>
              <a:t>１手をどのように、リンゴに添えるかを金田様から指導員が学ぶ。（自社農園の空いてる時間に）</a:t>
            </a:r>
            <a:endParaRPr kumimoji="1" lang="en-US" altLang="ja-JP" dirty="0"/>
          </a:p>
          <a:p>
            <a:r>
              <a:rPr lang="ja-JP" altLang="en-US" dirty="0"/>
              <a:t>　指導員がやってみたが、なかなか難しい。</a:t>
            </a:r>
            <a:endParaRPr kumimoji="1" lang="en-US" altLang="ja-JP" dirty="0"/>
          </a:p>
          <a:p>
            <a:endParaRPr kumimoji="1" lang="en-US" altLang="ja-JP" dirty="0"/>
          </a:p>
          <a:p>
            <a:r>
              <a:rPr kumimoji="1" lang="ja-JP" altLang="en-US" dirty="0"/>
              <a:t>２力が入り過ぎないようにしなければいけないことを、ボールを使って練習。</a:t>
            </a:r>
            <a:endParaRPr kumimoji="1" lang="en-US" altLang="ja-JP" dirty="0"/>
          </a:p>
          <a:p>
            <a:endParaRPr kumimoji="1" lang="en-US" altLang="ja-JP" dirty="0"/>
          </a:p>
          <a:p>
            <a:r>
              <a:rPr kumimoji="1" lang="ja-JP" altLang="en-US" dirty="0"/>
              <a:t>３作業途中の出来ているか、困っていることはないかを、指導員が確認。</a:t>
            </a:r>
            <a:endParaRPr kumimoji="1" lang="en-US" altLang="ja-JP" dirty="0"/>
          </a:p>
          <a:p>
            <a:r>
              <a:rPr kumimoji="1" lang="ja-JP" altLang="en-US" dirty="0"/>
              <a:t>　その後、指導員が金田様に確認してもらう。</a:t>
            </a:r>
            <a:endParaRPr kumimoji="1" lang="en-US" altLang="ja-JP" dirty="0"/>
          </a:p>
          <a:p>
            <a:endParaRPr kumimoji="1" lang="en-US" altLang="ja-JP" dirty="0"/>
          </a:p>
          <a:p>
            <a:r>
              <a:rPr kumimoji="1" lang="ja-JP" altLang="en-US" dirty="0"/>
              <a:t>４やり直しの部分は、指導員が金田様から正しい事柄を教えてもらって、利用者さんに再指導として伝える。</a:t>
            </a:r>
            <a:endParaRPr kumimoji="1" lang="en-US" altLang="ja-JP" dirty="0"/>
          </a:p>
          <a:p>
            <a:endParaRPr kumimoji="1" lang="en-US" altLang="ja-JP" dirty="0"/>
          </a:p>
          <a:p>
            <a:r>
              <a:rPr kumimoji="1" lang="ja-JP" altLang="en-US" dirty="0"/>
              <a:t>　この時、不備部分を指摘する前に、よくできていることを褒めてから、直しの部分を伝える。</a:t>
            </a:r>
            <a:endParaRPr kumimoji="1" lang="en-US" altLang="ja-JP" dirty="0"/>
          </a:p>
          <a:p>
            <a:endParaRPr kumimoji="1" lang="en-US" altLang="ja-JP" dirty="0"/>
          </a:p>
          <a:p>
            <a:endParaRPr kumimoji="1" lang="en-US" altLang="ja-JP" dirty="0"/>
          </a:p>
        </p:txBody>
      </p:sp>
      <p:sp>
        <p:nvSpPr>
          <p:cNvPr id="3" name="タイトル 1">
            <a:extLst>
              <a:ext uri="{FF2B5EF4-FFF2-40B4-BE49-F238E27FC236}">
                <a16:creationId xmlns:a16="http://schemas.microsoft.com/office/drawing/2014/main" id="{49A277FD-F1EB-954E-3704-1A624FB442ED}"/>
              </a:ext>
            </a:extLst>
          </p:cNvPr>
          <p:cNvSpPr txBox="1">
            <a:spLocks/>
          </p:cNvSpPr>
          <p:nvPr/>
        </p:nvSpPr>
        <p:spPr>
          <a:xfrm>
            <a:off x="8231189" y="715434"/>
            <a:ext cx="1962678" cy="42333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en-US" altLang="ja-JP" sz="1800" dirty="0"/>
              <a:t>8</a:t>
            </a:r>
            <a:r>
              <a:rPr lang="ja-JP" altLang="en-US" sz="1800" dirty="0"/>
              <a:t>月</a:t>
            </a:r>
            <a:r>
              <a:rPr lang="en-US" altLang="ja-JP" sz="1800" dirty="0"/>
              <a:t>31</a:t>
            </a:r>
            <a:r>
              <a:rPr lang="ja-JP" altLang="en-US" sz="1800" dirty="0"/>
              <a:t>日実施</a:t>
            </a:r>
          </a:p>
        </p:txBody>
      </p:sp>
    </p:spTree>
    <p:extLst>
      <p:ext uri="{BB962C8B-B14F-4D97-AF65-F5344CB8AC3E}">
        <p14:creationId xmlns:p14="http://schemas.microsoft.com/office/powerpoint/2010/main" val="3993407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3B1614-33AE-E250-4BBF-A65043C8CE28}"/>
              </a:ext>
            </a:extLst>
          </p:cNvPr>
          <p:cNvSpPr>
            <a:spLocks noGrp="1"/>
          </p:cNvSpPr>
          <p:nvPr>
            <p:ph type="title"/>
          </p:nvPr>
        </p:nvSpPr>
        <p:spPr>
          <a:xfrm>
            <a:off x="839788" y="499533"/>
            <a:ext cx="7542212" cy="804333"/>
          </a:xfrm>
        </p:spPr>
        <p:txBody>
          <a:bodyPr>
            <a:normAutofit/>
          </a:bodyPr>
          <a:lstStyle/>
          <a:p>
            <a:r>
              <a:rPr kumimoji="1" lang="ja-JP" altLang="en-US" dirty="0"/>
              <a:t>収穫作業の配慮に関して</a:t>
            </a:r>
          </a:p>
        </p:txBody>
      </p:sp>
      <p:sp>
        <p:nvSpPr>
          <p:cNvPr id="4" name="テキスト プレースホルダー 3">
            <a:extLst>
              <a:ext uri="{FF2B5EF4-FFF2-40B4-BE49-F238E27FC236}">
                <a16:creationId xmlns:a16="http://schemas.microsoft.com/office/drawing/2014/main" id="{5FEDC109-2ADD-A0BA-2BAD-45D10CA1FBAB}"/>
              </a:ext>
            </a:extLst>
          </p:cNvPr>
          <p:cNvSpPr>
            <a:spLocks noGrp="1"/>
          </p:cNvSpPr>
          <p:nvPr>
            <p:ph type="body" sz="half" idx="2"/>
          </p:nvPr>
        </p:nvSpPr>
        <p:spPr>
          <a:xfrm>
            <a:off x="839788" y="1397000"/>
            <a:ext cx="9277879" cy="4902200"/>
          </a:xfrm>
        </p:spPr>
        <p:txBody>
          <a:bodyPr>
            <a:normAutofit/>
          </a:bodyPr>
          <a:lstStyle/>
          <a:p>
            <a:r>
              <a:rPr kumimoji="1" lang="ja-JP" altLang="en-US" dirty="0"/>
              <a:t>１リンゴとヘタへの手の添え方と収穫のやり方を指導員が金田様から学ぶ（自社農園作業の合間）</a:t>
            </a:r>
            <a:endParaRPr kumimoji="1" lang="en-US" altLang="ja-JP" dirty="0"/>
          </a:p>
          <a:p>
            <a:endParaRPr kumimoji="1" lang="en-US" altLang="ja-JP" dirty="0"/>
          </a:p>
          <a:p>
            <a:r>
              <a:rPr kumimoji="1" lang="ja-JP" altLang="en-US" dirty="0"/>
              <a:t>２リンゴがある中での脚立の置き場所や持って歩く時、リンゴにあたらないように注意することを</a:t>
            </a:r>
            <a:endParaRPr kumimoji="1" lang="en-US" altLang="ja-JP" dirty="0"/>
          </a:p>
          <a:p>
            <a:r>
              <a:rPr lang="ja-JP" altLang="en-US" dirty="0"/>
              <a:t>　きちんと最初に伝えることを忘れない。</a:t>
            </a:r>
            <a:endParaRPr lang="en-US" altLang="ja-JP" dirty="0"/>
          </a:p>
          <a:p>
            <a:endParaRPr kumimoji="1" lang="en-US" altLang="ja-JP" dirty="0"/>
          </a:p>
          <a:p>
            <a:r>
              <a:rPr kumimoji="1" lang="ja-JP" altLang="en-US" dirty="0"/>
              <a:t>３収穫したリンゴを籠に入れる時、優しく。あくまでも、商品であることを意識するように、作業</a:t>
            </a:r>
            <a:endParaRPr kumimoji="1" lang="en-US" altLang="ja-JP" dirty="0"/>
          </a:p>
          <a:p>
            <a:r>
              <a:rPr lang="ja-JP" altLang="en-US" dirty="0"/>
              <a:t>　にあたる数日前から指導員が伝える。（頭の片隅に残す）</a:t>
            </a:r>
            <a:endParaRPr lang="en-US" altLang="ja-JP" dirty="0"/>
          </a:p>
          <a:p>
            <a:endParaRPr kumimoji="1" lang="en-US" altLang="ja-JP" dirty="0"/>
          </a:p>
          <a:p>
            <a:r>
              <a:rPr lang="ja-JP" altLang="en-US" dirty="0"/>
              <a:t>４作業している従業員の方や金田様のお母さまとか年配の方が多いので、収穫したリンゴが入った</a:t>
            </a:r>
            <a:endParaRPr lang="en-US" altLang="ja-JP" dirty="0"/>
          </a:p>
          <a:p>
            <a:r>
              <a:rPr lang="ja-JP" altLang="en-US" dirty="0"/>
              <a:t>　籠を脚立の上から、取ってほしいとお願いされることがあると思われる。</a:t>
            </a:r>
            <a:endParaRPr lang="en-US" altLang="ja-JP" dirty="0"/>
          </a:p>
          <a:p>
            <a:r>
              <a:rPr lang="ja-JP" altLang="en-US" dirty="0"/>
              <a:t>　その時は、リンゴを落とさないように注意しながら、籠を受け取ってほしいとあらかじめ伝えて　</a:t>
            </a:r>
            <a:endParaRPr lang="en-US" altLang="ja-JP" dirty="0"/>
          </a:p>
          <a:p>
            <a:r>
              <a:rPr lang="ja-JP" altLang="en-US" dirty="0"/>
              <a:t>　おくこと。（金田様から依頼）そして、カラの籠を手渡してあげるようにとも伝えておく。</a:t>
            </a:r>
            <a:endParaRPr lang="en-US" altLang="ja-JP" dirty="0"/>
          </a:p>
          <a:p>
            <a:r>
              <a:rPr kumimoji="1" lang="ja-JP" altLang="en-US" dirty="0"/>
              <a:t>　そうすることによって、突然、そのような現状になった場合も利用者さんが慌てず対応できる</a:t>
            </a:r>
            <a:endParaRPr kumimoji="1" lang="en-US" altLang="ja-JP" dirty="0"/>
          </a:p>
          <a:p>
            <a:r>
              <a:rPr lang="ja-JP" altLang="en-US" dirty="0"/>
              <a:t>　と思われるから。</a:t>
            </a:r>
            <a:endParaRPr kumimoji="1" lang="en-US" altLang="ja-JP" dirty="0"/>
          </a:p>
          <a:p>
            <a:endParaRPr kumimoji="1" lang="en-US" altLang="ja-JP" dirty="0"/>
          </a:p>
        </p:txBody>
      </p:sp>
      <p:sp>
        <p:nvSpPr>
          <p:cNvPr id="3" name="タイトル 1">
            <a:extLst>
              <a:ext uri="{FF2B5EF4-FFF2-40B4-BE49-F238E27FC236}">
                <a16:creationId xmlns:a16="http://schemas.microsoft.com/office/drawing/2014/main" id="{49A277FD-F1EB-954E-3704-1A624FB442ED}"/>
              </a:ext>
            </a:extLst>
          </p:cNvPr>
          <p:cNvSpPr txBox="1">
            <a:spLocks/>
          </p:cNvSpPr>
          <p:nvPr/>
        </p:nvSpPr>
        <p:spPr>
          <a:xfrm>
            <a:off x="8231189" y="715434"/>
            <a:ext cx="1962678" cy="42333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en-US" altLang="ja-JP" sz="1800" dirty="0"/>
              <a:t>9</a:t>
            </a:r>
            <a:r>
              <a:rPr lang="ja-JP" altLang="en-US" sz="1800" dirty="0"/>
              <a:t>月</a:t>
            </a:r>
            <a:r>
              <a:rPr lang="en-US" altLang="ja-JP" sz="1800" dirty="0"/>
              <a:t>5</a:t>
            </a:r>
            <a:r>
              <a:rPr lang="ja-JP" altLang="en-US" sz="1800" dirty="0"/>
              <a:t>日実施</a:t>
            </a:r>
          </a:p>
        </p:txBody>
      </p:sp>
    </p:spTree>
    <p:extLst>
      <p:ext uri="{BB962C8B-B14F-4D97-AF65-F5344CB8AC3E}">
        <p14:creationId xmlns:p14="http://schemas.microsoft.com/office/powerpoint/2010/main" val="689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3B1614-33AE-E250-4BBF-A65043C8CE28}"/>
              </a:ext>
            </a:extLst>
          </p:cNvPr>
          <p:cNvSpPr>
            <a:spLocks noGrp="1"/>
          </p:cNvSpPr>
          <p:nvPr>
            <p:ph type="title"/>
          </p:nvPr>
        </p:nvSpPr>
        <p:spPr>
          <a:xfrm>
            <a:off x="839788" y="499533"/>
            <a:ext cx="7542212" cy="804333"/>
          </a:xfrm>
        </p:spPr>
        <p:txBody>
          <a:bodyPr>
            <a:normAutofit fontScale="90000"/>
          </a:bodyPr>
          <a:lstStyle/>
          <a:p>
            <a:r>
              <a:rPr kumimoji="1" lang="ja-JP" altLang="en-US" dirty="0"/>
              <a:t>反射シート敷きと撤去作業の配慮に関して</a:t>
            </a:r>
          </a:p>
        </p:txBody>
      </p:sp>
      <p:sp>
        <p:nvSpPr>
          <p:cNvPr id="4" name="テキスト プレースホルダー 3">
            <a:extLst>
              <a:ext uri="{FF2B5EF4-FFF2-40B4-BE49-F238E27FC236}">
                <a16:creationId xmlns:a16="http://schemas.microsoft.com/office/drawing/2014/main" id="{5FEDC109-2ADD-A0BA-2BAD-45D10CA1FBAB}"/>
              </a:ext>
            </a:extLst>
          </p:cNvPr>
          <p:cNvSpPr>
            <a:spLocks noGrp="1"/>
          </p:cNvSpPr>
          <p:nvPr>
            <p:ph type="body" sz="half" idx="2"/>
          </p:nvPr>
        </p:nvSpPr>
        <p:spPr>
          <a:xfrm>
            <a:off x="839788" y="1397000"/>
            <a:ext cx="9277879" cy="4902200"/>
          </a:xfrm>
        </p:spPr>
        <p:txBody>
          <a:bodyPr>
            <a:normAutofit/>
          </a:bodyPr>
          <a:lstStyle/>
          <a:p>
            <a:r>
              <a:rPr kumimoji="1" lang="ja-JP" altLang="en-US" dirty="0"/>
              <a:t>１どのようにどの場所へ敷くのか、敷いた後の止めるのは何をどのように使って止めるのかを金田　</a:t>
            </a:r>
            <a:endParaRPr kumimoji="1" lang="en-US" altLang="ja-JP" dirty="0"/>
          </a:p>
          <a:p>
            <a:r>
              <a:rPr lang="ja-JP" altLang="en-US" dirty="0"/>
              <a:t>　</a:t>
            </a:r>
            <a:r>
              <a:rPr kumimoji="1" lang="ja-JP" altLang="en-US" dirty="0"/>
              <a:t>様から指導員が学ぶ。（自社農園の空いてる時間に）</a:t>
            </a:r>
            <a:endParaRPr kumimoji="1" lang="en-US" altLang="ja-JP" dirty="0"/>
          </a:p>
          <a:p>
            <a:r>
              <a:rPr lang="ja-JP" altLang="en-US" dirty="0"/>
              <a:t>　自社農園でも行っていることなので、スムーズに行えそう。</a:t>
            </a:r>
            <a:endParaRPr lang="en-US" altLang="ja-JP" dirty="0"/>
          </a:p>
          <a:p>
            <a:endParaRPr kumimoji="1" lang="en-US" altLang="ja-JP" dirty="0"/>
          </a:p>
          <a:p>
            <a:r>
              <a:rPr kumimoji="1" lang="ja-JP" altLang="en-US" dirty="0"/>
              <a:t>２撤去してたたむのも自社で行っている防草シートとやり方は同じなので、一番抵抗なくとりくめ</a:t>
            </a:r>
            <a:endParaRPr kumimoji="1" lang="en-US" altLang="ja-JP" dirty="0"/>
          </a:p>
          <a:p>
            <a:r>
              <a:rPr lang="ja-JP" altLang="en-US" dirty="0"/>
              <a:t>　る作業と思われる</a:t>
            </a:r>
            <a:r>
              <a:rPr kumimoji="1" lang="ja-JP" altLang="en-US" dirty="0"/>
              <a:t>。</a:t>
            </a:r>
            <a:endParaRPr kumimoji="1" lang="en-US" altLang="ja-JP" dirty="0"/>
          </a:p>
          <a:p>
            <a:endParaRPr kumimoji="1" lang="en-US" altLang="ja-JP" dirty="0"/>
          </a:p>
          <a:p>
            <a:r>
              <a:rPr kumimoji="1" lang="ja-JP" altLang="en-US" dirty="0"/>
              <a:t>３作業途中の出来ているか、困っていることはないかを、指導員が確認。</a:t>
            </a:r>
            <a:endParaRPr kumimoji="1" lang="en-US" altLang="ja-JP" dirty="0"/>
          </a:p>
          <a:p>
            <a:r>
              <a:rPr kumimoji="1" lang="ja-JP" altLang="en-US" dirty="0"/>
              <a:t>　その後、指導員が金田様に確認してもらう。</a:t>
            </a:r>
            <a:endParaRPr kumimoji="1" lang="en-US" altLang="ja-JP" dirty="0"/>
          </a:p>
          <a:p>
            <a:endParaRPr kumimoji="1" lang="en-US" altLang="ja-JP" dirty="0"/>
          </a:p>
          <a:p>
            <a:r>
              <a:rPr kumimoji="1" lang="ja-JP" altLang="en-US" dirty="0"/>
              <a:t>４たたんだシートを収納する場所の確認</a:t>
            </a:r>
            <a:endParaRPr kumimoji="1" lang="en-US" altLang="ja-JP" dirty="0"/>
          </a:p>
          <a:p>
            <a:r>
              <a:rPr kumimoji="1" lang="ja-JP" altLang="en-US" dirty="0"/>
              <a:t>　</a:t>
            </a:r>
            <a:endParaRPr kumimoji="1" lang="en-US" altLang="ja-JP" dirty="0"/>
          </a:p>
          <a:p>
            <a:endParaRPr kumimoji="1" lang="en-US" altLang="ja-JP" dirty="0"/>
          </a:p>
        </p:txBody>
      </p:sp>
      <p:sp>
        <p:nvSpPr>
          <p:cNvPr id="3" name="タイトル 1">
            <a:extLst>
              <a:ext uri="{FF2B5EF4-FFF2-40B4-BE49-F238E27FC236}">
                <a16:creationId xmlns:a16="http://schemas.microsoft.com/office/drawing/2014/main" id="{49A277FD-F1EB-954E-3704-1A624FB442ED}"/>
              </a:ext>
            </a:extLst>
          </p:cNvPr>
          <p:cNvSpPr txBox="1">
            <a:spLocks/>
          </p:cNvSpPr>
          <p:nvPr/>
        </p:nvSpPr>
        <p:spPr>
          <a:xfrm>
            <a:off x="8231189" y="715434"/>
            <a:ext cx="1962678" cy="42333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en-US" altLang="ja-JP" sz="1800" dirty="0"/>
              <a:t>9</a:t>
            </a:r>
            <a:r>
              <a:rPr lang="ja-JP" altLang="en-US" sz="1800" dirty="0"/>
              <a:t>月</a:t>
            </a:r>
            <a:r>
              <a:rPr lang="en-US" altLang="ja-JP" sz="1800" dirty="0"/>
              <a:t>28</a:t>
            </a:r>
            <a:r>
              <a:rPr lang="ja-JP" altLang="en-US" sz="1800" dirty="0"/>
              <a:t>日実施</a:t>
            </a:r>
          </a:p>
        </p:txBody>
      </p:sp>
    </p:spTree>
    <p:extLst>
      <p:ext uri="{BB962C8B-B14F-4D97-AF65-F5344CB8AC3E}">
        <p14:creationId xmlns:p14="http://schemas.microsoft.com/office/powerpoint/2010/main" val="982481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3B1614-33AE-E250-4BBF-A65043C8CE28}"/>
              </a:ext>
            </a:extLst>
          </p:cNvPr>
          <p:cNvSpPr>
            <a:spLocks noGrp="1"/>
          </p:cNvSpPr>
          <p:nvPr>
            <p:ph type="title"/>
          </p:nvPr>
        </p:nvSpPr>
        <p:spPr>
          <a:xfrm>
            <a:off x="839788" y="499533"/>
            <a:ext cx="3932237" cy="804333"/>
          </a:xfrm>
        </p:spPr>
        <p:txBody>
          <a:bodyPr/>
          <a:lstStyle/>
          <a:p>
            <a:r>
              <a:rPr kumimoji="1" lang="ja-JP" altLang="en-US" dirty="0"/>
              <a:t>葉取り作業</a:t>
            </a:r>
          </a:p>
        </p:txBody>
      </p:sp>
      <p:sp>
        <p:nvSpPr>
          <p:cNvPr id="4" name="テキスト プレースホルダー 3">
            <a:extLst>
              <a:ext uri="{FF2B5EF4-FFF2-40B4-BE49-F238E27FC236}">
                <a16:creationId xmlns:a16="http://schemas.microsoft.com/office/drawing/2014/main" id="{5FEDC109-2ADD-A0BA-2BAD-45D10CA1FBAB}"/>
              </a:ext>
            </a:extLst>
          </p:cNvPr>
          <p:cNvSpPr>
            <a:spLocks noGrp="1"/>
          </p:cNvSpPr>
          <p:nvPr>
            <p:ph type="body" sz="half" idx="2"/>
          </p:nvPr>
        </p:nvSpPr>
        <p:spPr>
          <a:xfrm>
            <a:off x="839788" y="1397000"/>
            <a:ext cx="3932237" cy="4902200"/>
          </a:xfrm>
        </p:spPr>
        <p:txBody>
          <a:bodyPr>
            <a:normAutofit lnSpcReduction="10000"/>
          </a:bodyPr>
          <a:lstStyle/>
          <a:p>
            <a:r>
              <a:rPr kumimoji="1" lang="ja-JP" altLang="en-US" dirty="0"/>
              <a:t>どこの葉を取るのか、なぜとる必要があるのかの説明。（指導員共）</a:t>
            </a:r>
            <a:endParaRPr kumimoji="1" lang="en-US" altLang="ja-JP" dirty="0"/>
          </a:p>
          <a:p>
            <a:endParaRPr lang="en-US" altLang="ja-JP" dirty="0"/>
          </a:p>
          <a:p>
            <a:r>
              <a:rPr kumimoji="1" lang="ja-JP" altLang="en-US" dirty="0"/>
              <a:t>指導員から、実施後を確認依頼。</a:t>
            </a:r>
            <a:endParaRPr kumimoji="1" lang="en-US" altLang="ja-JP" dirty="0"/>
          </a:p>
          <a:p>
            <a:pPr>
              <a:lnSpc>
                <a:spcPts val="800"/>
              </a:lnSpc>
            </a:pPr>
            <a:r>
              <a:rPr lang="ja-JP" altLang="en-US" dirty="0"/>
              <a:t>チェックして不備部分は指導員へ指導。</a:t>
            </a:r>
            <a:endParaRPr lang="en-US" altLang="ja-JP" dirty="0"/>
          </a:p>
          <a:p>
            <a:r>
              <a:rPr lang="ja-JP" altLang="en-US" dirty="0"/>
              <a:t>以降、</a:t>
            </a:r>
            <a:r>
              <a:rPr kumimoji="1" lang="ja-JP" altLang="en-US" dirty="0"/>
              <a:t>指導員が、作業状況をチェック。</a:t>
            </a:r>
            <a:endParaRPr kumimoji="1" lang="en-US" altLang="ja-JP" dirty="0"/>
          </a:p>
          <a:p>
            <a:r>
              <a:rPr kumimoji="1" lang="ja-JP" altLang="en-US" dirty="0"/>
              <a:t>　リンゴを中心に左右及び上からも見る　</a:t>
            </a:r>
            <a:endParaRPr kumimoji="1" lang="en-US" altLang="ja-JP" dirty="0"/>
          </a:p>
          <a:p>
            <a:r>
              <a:rPr lang="ja-JP" altLang="en-US" dirty="0"/>
              <a:t>　よう指示。（上から見るととるべき葉</a:t>
            </a:r>
            <a:endParaRPr lang="en-US" altLang="ja-JP" dirty="0"/>
          </a:p>
          <a:p>
            <a:r>
              <a:rPr lang="ja-JP" altLang="en-US" dirty="0"/>
              <a:t>　っぱが分かりやすい）</a:t>
            </a:r>
            <a:endParaRPr lang="en-US" altLang="ja-JP" dirty="0"/>
          </a:p>
          <a:p>
            <a:r>
              <a:rPr lang="ja-JP" altLang="en-US" dirty="0"/>
              <a:t>　リンゴに影を与えている葉もとるよう　</a:t>
            </a:r>
            <a:endParaRPr lang="en-US" altLang="ja-JP" dirty="0"/>
          </a:p>
          <a:p>
            <a:r>
              <a:rPr lang="ja-JP" altLang="en-US" dirty="0"/>
              <a:t>　指示。</a:t>
            </a:r>
            <a:endParaRPr lang="en-US" altLang="ja-JP" dirty="0"/>
          </a:p>
          <a:p>
            <a:r>
              <a:rPr lang="ja-JP" altLang="en-US" dirty="0"/>
              <a:t>脚立をかける位置を考えることに時間がかかりすぎであるが、「慣れ」によって解消されると見受けられた。</a:t>
            </a:r>
            <a:endParaRPr lang="en-US" altLang="ja-JP" dirty="0"/>
          </a:p>
          <a:p>
            <a:endParaRPr lang="en-US" altLang="ja-JP" dirty="0"/>
          </a:p>
          <a:p>
            <a:r>
              <a:rPr kumimoji="1" lang="ja-JP" altLang="en-US" dirty="0"/>
              <a:t>人手不足の中、戦力となると確信。</a:t>
            </a:r>
          </a:p>
        </p:txBody>
      </p:sp>
      <p:pic>
        <p:nvPicPr>
          <p:cNvPr id="8" name="図 7">
            <a:extLst>
              <a:ext uri="{FF2B5EF4-FFF2-40B4-BE49-F238E27FC236}">
                <a16:creationId xmlns:a16="http://schemas.microsoft.com/office/drawing/2014/main" id="{25C6BC09-F3CD-5D23-E4F2-7C14221A2017}"/>
              </a:ext>
            </a:extLst>
          </p:cNvPr>
          <p:cNvPicPr>
            <a:picLocks noChangeAspect="1"/>
          </p:cNvPicPr>
          <p:nvPr/>
        </p:nvPicPr>
        <p:blipFill>
          <a:blip r:embed="rId2"/>
          <a:stretch>
            <a:fillRect/>
          </a:stretch>
        </p:blipFill>
        <p:spPr>
          <a:xfrm>
            <a:off x="5738475" y="1544073"/>
            <a:ext cx="2271046" cy="2170375"/>
          </a:xfrm>
          <a:prstGeom prst="rect">
            <a:avLst/>
          </a:prstGeom>
        </p:spPr>
      </p:pic>
      <p:pic>
        <p:nvPicPr>
          <p:cNvPr id="12" name="図 11">
            <a:extLst>
              <a:ext uri="{FF2B5EF4-FFF2-40B4-BE49-F238E27FC236}">
                <a16:creationId xmlns:a16="http://schemas.microsoft.com/office/drawing/2014/main" id="{FD833822-80E4-68DA-96A0-024E9988FCD4}"/>
              </a:ext>
            </a:extLst>
          </p:cNvPr>
          <p:cNvPicPr>
            <a:picLocks noChangeAspect="1"/>
          </p:cNvPicPr>
          <p:nvPr/>
        </p:nvPicPr>
        <p:blipFill>
          <a:blip r:embed="rId3"/>
          <a:stretch>
            <a:fillRect/>
          </a:stretch>
        </p:blipFill>
        <p:spPr>
          <a:xfrm>
            <a:off x="8314267" y="1544073"/>
            <a:ext cx="2546653" cy="2167430"/>
          </a:xfrm>
          <a:prstGeom prst="rect">
            <a:avLst/>
          </a:prstGeom>
        </p:spPr>
      </p:pic>
      <p:pic>
        <p:nvPicPr>
          <p:cNvPr id="5" name="図 4">
            <a:extLst>
              <a:ext uri="{FF2B5EF4-FFF2-40B4-BE49-F238E27FC236}">
                <a16:creationId xmlns:a16="http://schemas.microsoft.com/office/drawing/2014/main" id="{A3FCDA7A-7B1E-549E-0058-0E3372EA3438}"/>
              </a:ext>
            </a:extLst>
          </p:cNvPr>
          <p:cNvPicPr>
            <a:picLocks noChangeAspect="1"/>
          </p:cNvPicPr>
          <p:nvPr/>
        </p:nvPicPr>
        <p:blipFill>
          <a:blip r:embed="rId4"/>
          <a:stretch>
            <a:fillRect/>
          </a:stretch>
        </p:blipFill>
        <p:spPr>
          <a:xfrm>
            <a:off x="6888295" y="3915941"/>
            <a:ext cx="2673494" cy="1909126"/>
          </a:xfrm>
          <a:prstGeom prst="rect">
            <a:avLst/>
          </a:prstGeom>
        </p:spPr>
      </p:pic>
      <p:sp>
        <p:nvSpPr>
          <p:cNvPr id="3" name="タイトル 1">
            <a:extLst>
              <a:ext uri="{FF2B5EF4-FFF2-40B4-BE49-F238E27FC236}">
                <a16:creationId xmlns:a16="http://schemas.microsoft.com/office/drawing/2014/main" id="{0A1875BF-198A-46BD-1274-FAFA714F91F7}"/>
              </a:ext>
            </a:extLst>
          </p:cNvPr>
          <p:cNvSpPr txBox="1">
            <a:spLocks/>
          </p:cNvSpPr>
          <p:nvPr/>
        </p:nvSpPr>
        <p:spPr>
          <a:xfrm>
            <a:off x="8231189" y="715434"/>
            <a:ext cx="1962678" cy="423333"/>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r>
              <a:rPr lang="en-US" altLang="ja-JP" sz="1800" dirty="0"/>
              <a:t>10/11</a:t>
            </a:r>
            <a:r>
              <a:rPr lang="ja-JP" altLang="en-US" sz="1800" dirty="0"/>
              <a:t>～</a:t>
            </a:r>
            <a:r>
              <a:rPr lang="en-US" altLang="ja-JP" sz="1800" dirty="0"/>
              <a:t>11/16</a:t>
            </a:r>
            <a:r>
              <a:rPr lang="ja-JP" altLang="en-US" sz="1800" dirty="0"/>
              <a:t>実施</a:t>
            </a:r>
          </a:p>
        </p:txBody>
      </p:sp>
    </p:spTree>
    <p:extLst>
      <p:ext uri="{BB962C8B-B14F-4D97-AF65-F5344CB8AC3E}">
        <p14:creationId xmlns:p14="http://schemas.microsoft.com/office/powerpoint/2010/main" val="3747271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3B1614-33AE-E250-4BBF-A65043C8CE28}"/>
              </a:ext>
            </a:extLst>
          </p:cNvPr>
          <p:cNvSpPr>
            <a:spLocks noGrp="1"/>
          </p:cNvSpPr>
          <p:nvPr>
            <p:ph type="title"/>
          </p:nvPr>
        </p:nvSpPr>
        <p:spPr>
          <a:xfrm>
            <a:off x="848254" y="743685"/>
            <a:ext cx="3932237" cy="1143000"/>
          </a:xfrm>
        </p:spPr>
        <p:txBody>
          <a:bodyPr/>
          <a:lstStyle/>
          <a:p>
            <a:r>
              <a:rPr kumimoji="1" lang="ja-JP" altLang="en-US" dirty="0"/>
              <a:t>反射シート撤去作業玉回し作業</a:t>
            </a:r>
          </a:p>
        </p:txBody>
      </p:sp>
      <p:sp>
        <p:nvSpPr>
          <p:cNvPr id="4" name="テキスト プレースホルダー 3">
            <a:extLst>
              <a:ext uri="{FF2B5EF4-FFF2-40B4-BE49-F238E27FC236}">
                <a16:creationId xmlns:a16="http://schemas.microsoft.com/office/drawing/2014/main" id="{5FEDC109-2ADD-A0BA-2BAD-45D10CA1FBAB}"/>
              </a:ext>
            </a:extLst>
          </p:cNvPr>
          <p:cNvSpPr>
            <a:spLocks noGrp="1"/>
          </p:cNvSpPr>
          <p:nvPr>
            <p:ph type="body" sz="half" idx="2"/>
          </p:nvPr>
        </p:nvSpPr>
        <p:spPr>
          <a:xfrm>
            <a:off x="1015369" y="2057400"/>
            <a:ext cx="4163618" cy="4715933"/>
          </a:xfrm>
        </p:spPr>
        <p:txBody>
          <a:bodyPr>
            <a:normAutofit fontScale="92500" lnSpcReduction="20000"/>
          </a:bodyPr>
          <a:lstStyle/>
          <a:p>
            <a:r>
              <a:rPr kumimoji="1" lang="ja-JP" altLang="en-US" b="1" u="sng" dirty="0"/>
              <a:t>反射シート</a:t>
            </a:r>
            <a:r>
              <a:rPr kumimoji="1" lang="ja-JP" altLang="en-US" dirty="0"/>
              <a:t>の片づけは、こだわりが・・・。</a:t>
            </a:r>
            <a:endParaRPr kumimoji="1" lang="en-US" altLang="ja-JP" dirty="0"/>
          </a:p>
          <a:p>
            <a:r>
              <a:rPr kumimoji="1" lang="ja-JP" altLang="en-US" dirty="0"/>
              <a:t>理由・自社、防草シート</a:t>
            </a:r>
            <a:r>
              <a:rPr lang="ja-JP" altLang="en-US" dirty="0"/>
              <a:t>の片付けと同様だよ</a:t>
            </a:r>
            <a:endParaRPr lang="en-US" altLang="ja-JP" dirty="0"/>
          </a:p>
          <a:p>
            <a:r>
              <a:rPr kumimoji="1" lang="ja-JP" altLang="en-US" dirty="0"/>
              <a:t>　　　と指導員から指導。　　</a:t>
            </a:r>
            <a:endParaRPr kumimoji="1" lang="en-US" altLang="ja-JP" dirty="0"/>
          </a:p>
          <a:p>
            <a:r>
              <a:rPr kumimoji="1" lang="ja-JP" altLang="en-US" dirty="0"/>
              <a:t>　　・畳み方</a:t>
            </a:r>
            <a:r>
              <a:rPr lang="ja-JP" altLang="en-US" dirty="0"/>
              <a:t>は、私たちより丁寧でキレ</a:t>
            </a:r>
            <a:endParaRPr lang="en-US" altLang="ja-JP" dirty="0"/>
          </a:p>
          <a:p>
            <a:r>
              <a:rPr lang="ja-JP" altLang="en-US" dirty="0"/>
              <a:t>　　　イな</a:t>
            </a:r>
            <a:r>
              <a:rPr kumimoji="1" lang="ja-JP" altLang="en-US" dirty="0"/>
              <a:t>仕上がり。（本人たちにも伝</a:t>
            </a:r>
            <a:endParaRPr kumimoji="1" lang="en-US" altLang="ja-JP" dirty="0"/>
          </a:p>
          <a:p>
            <a:r>
              <a:rPr lang="ja-JP" altLang="en-US" dirty="0"/>
              <a:t>　　　えた→喜んでいた）</a:t>
            </a:r>
            <a:endParaRPr lang="en-US" altLang="ja-JP" dirty="0"/>
          </a:p>
          <a:p>
            <a:r>
              <a:rPr kumimoji="1" lang="ja-JP" altLang="en-US" dirty="0"/>
              <a:t>　　・最初は、各所に「こだわり」の部</a:t>
            </a:r>
            <a:endParaRPr kumimoji="1" lang="en-US" altLang="ja-JP" dirty="0"/>
          </a:p>
          <a:p>
            <a:r>
              <a:rPr lang="en-US" altLang="ja-JP" dirty="0"/>
              <a:t>           </a:t>
            </a:r>
            <a:r>
              <a:rPr kumimoji="1" lang="ja-JP" altLang="en-US" dirty="0"/>
              <a:t>分が見られた。（時間が掛かり過ぎ　</a:t>
            </a:r>
            <a:endParaRPr kumimoji="1" lang="en-US" altLang="ja-JP" dirty="0"/>
          </a:p>
          <a:p>
            <a:r>
              <a:rPr kumimoji="1" lang="ja-JP" altLang="en-US" dirty="0"/>
              <a:t>             →</a:t>
            </a:r>
            <a:r>
              <a:rPr lang="ja-JP" altLang="en-US" dirty="0"/>
              <a:t>指導員</a:t>
            </a:r>
            <a:r>
              <a:rPr kumimoji="1" lang="ja-JP" altLang="en-US" dirty="0"/>
              <a:t>よって解消へ）</a:t>
            </a:r>
            <a:endParaRPr kumimoji="1" lang="en-US" altLang="ja-JP" dirty="0"/>
          </a:p>
          <a:p>
            <a:r>
              <a:rPr kumimoji="1" lang="ja-JP" altLang="en-US" dirty="0"/>
              <a:t>　　　　</a:t>
            </a:r>
            <a:r>
              <a:rPr lang="ja-JP" altLang="en-US" dirty="0"/>
              <a:t>　</a:t>
            </a:r>
            <a:endParaRPr kumimoji="1" lang="en-US" altLang="ja-JP" dirty="0"/>
          </a:p>
          <a:p>
            <a:pPr>
              <a:lnSpc>
                <a:spcPts val="1800"/>
              </a:lnSpc>
              <a:spcBef>
                <a:spcPts val="0"/>
              </a:spcBef>
            </a:pPr>
            <a:r>
              <a:rPr lang="ja-JP" altLang="en-US" b="1" u="sng" dirty="0"/>
              <a:t>玉まわし</a:t>
            </a:r>
            <a:r>
              <a:rPr lang="ja-JP" altLang="en-US" dirty="0"/>
              <a:t>は、落とさないようにと慎重すぎる場面が見られたが、落とさないようにすることを身に着けてもらうため、指導員に</a:t>
            </a:r>
            <a:endParaRPr lang="en-US" altLang="ja-JP" dirty="0"/>
          </a:p>
          <a:p>
            <a:pPr>
              <a:lnSpc>
                <a:spcPts val="1800"/>
              </a:lnSpc>
              <a:spcBef>
                <a:spcPts val="0"/>
              </a:spcBef>
            </a:pPr>
            <a:r>
              <a:rPr lang="ja-JP" altLang="en-US" dirty="0"/>
              <a:t>任せた。慣れてくるにしたがって、そのスピードはアップ。（作業進行に関しては、片目で見ることにした）</a:t>
            </a:r>
            <a:endParaRPr lang="en-US" altLang="ja-JP" dirty="0"/>
          </a:p>
          <a:p>
            <a:r>
              <a:rPr lang="ja-JP" altLang="en-US" dirty="0"/>
              <a:t>慣れによって戦力となるだろうと予測される。</a:t>
            </a:r>
            <a:endParaRPr lang="en-US" altLang="ja-JP" dirty="0"/>
          </a:p>
          <a:p>
            <a:endParaRPr kumimoji="1" lang="ja-JP" altLang="en-US" dirty="0"/>
          </a:p>
        </p:txBody>
      </p:sp>
      <p:pic>
        <p:nvPicPr>
          <p:cNvPr id="5" name="図 4">
            <a:extLst>
              <a:ext uri="{FF2B5EF4-FFF2-40B4-BE49-F238E27FC236}">
                <a16:creationId xmlns:a16="http://schemas.microsoft.com/office/drawing/2014/main" id="{459E029D-D586-292F-BFA1-6272298EAE15}"/>
              </a:ext>
            </a:extLst>
          </p:cNvPr>
          <p:cNvPicPr>
            <a:picLocks noChangeAspect="1"/>
          </p:cNvPicPr>
          <p:nvPr/>
        </p:nvPicPr>
        <p:blipFill>
          <a:blip r:embed="rId2"/>
          <a:stretch>
            <a:fillRect/>
          </a:stretch>
        </p:blipFill>
        <p:spPr>
          <a:xfrm>
            <a:off x="5410368" y="1315185"/>
            <a:ext cx="2717631" cy="1953671"/>
          </a:xfrm>
          <a:prstGeom prst="rect">
            <a:avLst/>
          </a:prstGeom>
        </p:spPr>
      </p:pic>
      <p:pic>
        <p:nvPicPr>
          <p:cNvPr id="7" name="図 6">
            <a:extLst>
              <a:ext uri="{FF2B5EF4-FFF2-40B4-BE49-F238E27FC236}">
                <a16:creationId xmlns:a16="http://schemas.microsoft.com/office/drawing/2014/main" id="{DB867AC0-271F-6145-7F82-61397F1EA787}"/>
              </a:ext>
            </a:extLst>
          </p:cNvPr>
          <p:cNvPicPr>
            <a:picLocks noChangeAspect="1"/>
          </p:cNvPicPr>
          <p:nvPr/>
        </p:nvPicPr>
        <p:blipFill>
          <a:blip r:embed="rId3"/>
          <a:stretch>
            <a:fillRect/>
          </a:stretch>
        </p:blipFill>
        <p:spPr>
          <a:xfrm>
            <a:off x="8534961" y="1315185"/>
            <a:ext cx="2210826" cy="1953671"/>
          </a:xfrm>
          <a:prstGeom prst="rect">
            <a:avLst/>
          </a:prstGeom>
        </p:spPr>
      </p:pic>
      <p:pic>
        <p:nvPicPr>
          <p:cNvPr id="9" name="図 8">
            <a:extLst>
              <a:ext uri="{FF2B5EF4-FFF2-40B4-BE49-F238E27FC236}">
                <a16:creationId xmlns:a16="http://schemas.microsoft.com/office/drawing/2014/main" id="{79482EA4-B954-1A50-4F13-135CB06480A7}"/>
              </a:ext>
            </a:extLst>
          </p:cNvPr>
          <p:cNvPicPr>
            <a:picLocks noChangeAspect="1"/>
          </p:cNvPicPr>
          <p:nvPr/>
        </p:nvPicPr>
        <p:blipFill>
          <a:blip r:embed="rId4"/>
          <a:stretch>
            <a:fillRect/>
          </a:stretch>
        </p:blipFill>
        <p:spPr>
          <a:xfrm>
            <a:off x="6839937" y="3429000"/>
            <a:ext cx="2812064" cy="2294467"/>
          </a:xfrm>
          <a:prstGeom prst="rect">
            <a:avLst/>
          </a:prstGeom>
        </p:spPr>
      </p:pic>
    </p:spTree>
    <p:extLst>
      <p:ext uri="{BB962C8B-B14F-4D97-AF65-F5344CB8AC3E}">
        <p14:creationId xmlns:p14="http://schemas.microsoft.com/office/powerpoint/2010/main" val="2813648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3B1614-33AE-E250-4BBF-A65043C8CE28}"/>
              </a:ext>
            </a:extLst>
          </p:cNvPr>
          <p:cNvSpPr>
            <a:spLocks noGrp="1"/>
          </p:cNvSpPr>
          <p:nvPr>
            <p:ph type="title"/>
          </p:nvPr>
        </p:nvSpPr>
        <p:spPr>
          <a:xfrm>
            <a:off x="885561" y="535251"/>
            <a:ext cx="3932237" cy="907522"/>
          </a:xfrm>
        </p:spPr>
        <p:txBody>
          <a:bodyPr/>
          <a:lstStyle/>
          <a:p>
            <a:r>
              <a:rPr kumimoji="1" lang="ja-JP" altLang="en-US" dirty="0"/>
              <a:t>収穫作業</a:t>
            </a:r>
          </a:p>
        </p:txBody>
      </p:sp>
      <p:sp>
        <p:nvSpPr>
          <p:cNvPr id="4" name="テキスト プレースホルダー 3">
            <a:extLst>
              <a:ext uri="{FF2B5EF4-FFF2-40B4-BE49-F238E27FC236}">
                <a16:creationId xmlns:a16="http://schemas.microsoft.com/office/drawing/2014/main" id="{5FEDC109-2ADD-A0BA-2BAD-45D10CA1FBAB}"/>
              </a:ext>
            </a:extLst>
          </p:cNvPr>
          <p:cNvSpPr>
            <a:spLocks noGrp="1"/>
          </p:cNvSpPr>
          <p:nvPr>
            <p:ph type="body" sz="half" idx="2"/>
          </p:nvPr>
        </p:nvSpPr>
        <p:spPr>
          <a:xfrm>
            <a:off x="839788" y="1442773"/>
            <a:ext cx="3932237" cy="4738052"/>
          </a:xfrm>
        </p:spPr>
        <p:txBody>
          <a:bodyPr>
            <a:normAutofit/>
          </a:bodyPr>
          <a:lstStyle/>
          <a:p>
            <a:r>
              <a:rPr kumimoji="1" lang="ja-JP" altLang="en-US" dirty="0"/>
              <a:t>もぎ取るときのリンゴに対する手の当て方等を指導員主体として指導。</a:t>
            </a:r>
            <a:endParaRPr lang="en-US" altLang="ja-JP" dirty="0"/>
          </a:p>
          <a:p>
            <a:r>
              <a:rPr kumimoji="1" lang="ja-JP" altLang="en-US" dirty="0"/>
              <a:t>その後は、指導員が自分も作業しながら、気づいた注意点を指導。</a:t>
            </a:r>
            <a:endParaRPr kumimoji="1" lang="en-US" altLang="ja-JP" dirty="0"/>
          </a:p>
          <a:p>
            <a:r>
              <a:rPr lang="ja-JP" altLang="en-US" dirty="0"/>
              <a:t>脚立の設置の仕方は、葉取り作業時より前進が見られた。</a:t>
            </a:r>
            <a:endParaRPr kumimoji="1" lang="en-US" altLang="ja-JP" dirty="0"/>
          </a:p>
          <a:p>
            <a:r>
              <a:rPr lang="ja-JP" altLang="en-US" dirty="0"/>
              <a:t>籠の中の収穫したリンゴを丁寧にそろえすぎ→慣れによって解消されるであろうと推測。</a:t>
            </a:r>
            <a:endParaRPr lang="en-US" altLang="ja-JP" dirty="0"/>
          </a:p>
          <a:p>
            <a:endParaRPr lang="en-US" altLang="ja-JP" dirty="0"/>
          </a:p>
          <a:p>
            <a:r>
              <a:rPr kumimoji="1" lang="ja-JP" altLang="en-US" dirty="0"/>
              <a:t>脚立の上にいて籠がいっぱいになった家族等の声掛けによって、カラの籠と交換。</a:t>
            </a:r>
            <a:endParaRPr kumimoji="1" lang="en-US" altLang="ja-JP" dirty="0"/>
          </a:p>
          <a:p>
            <a:endParaRPr lang="en-US" altLang="ja-JP" dirty="0"/>
          </a:p>
          <a:p>
            <a:r>
              <a:rPr lang="ja-JP" altLang="en-US" dirty="0"/>
              <a:t>　　　脚立の上り下りから解放され、</a:t>
            </a:r>
            <a:endParaRPr lang="en-US" altLang="ja-JP" dirty="0"/>
          </a:p>
          <a:p>
            <a:pPr>
              <a:lnSpc>
                <a:spcPts val="800"/>
              </a:lnSpc>
            </a:pPr>
            <a:r>
              <a:rPr lang="ja-JP" altLang="en-US" dirty="0"/>
              <a:t>　　　足腰の負担軽減。</a:t>
            </a:r>
            <a:endParaRPr lang="en-US" altLang="ja-JP" dirty="0"/>
          </a:p>
          <a:p>
            <a:pPr>
              <a:lnSpc>
                <a:spcPts val="800"/>
              </a:lnSpc>
            </a:pPr>
            <a:r>
              <a:rPr lang="ja-JP" altLang="en-US" dirty="0"/>
              <a:t>　　　（特に、高齢の母）</a:t>
            </a:r>
            <a:endParaRPr lang="en-US" altLang="ja-JP" dirty="0"/>
          </a:p>
        </p:txBody>
      </p:sp>
      <p:pic>
        <p:nvPicPr>
          <p:cNvPr id="6" name="図 5">
            <a:extLst>
              <a:ext uri="{FF2B5EF4-FFF2-40B4-BE49-F238E27FC236}">
                <a16:creationId xmlns:a16="http://schemas.microsoft.com/office/drawing/2014/main" id="{F1D8814F-85E8-80F4-B8BB-1FED53F76FB8}"/>
              </a:ext>
            </a:extLst>
          </p:cNvPr>
          <p:cNvPicPr>
            <a:picLocks noChangeAspect="1"/>
          </p:cNvPicPr>
          <p:nvPr/>
        </p:nvPicPr>
        <p:blipFill>
          <a:blip r:embed="rId2"/>
          <a:stretch>
            <a:fillRect/>
          </a:stretch>
        </p:blipFill>
        <p:spPr>
          <a:xfrm>
            <a:off x="5989177" y="1257300"/>
            <a:ext cx="2382240" cy="2487338"/>
          </a:xfrm>
          <a:prstGeom prst="rect">
            <a:avLst/>
          </a:prstGeom>
        </p:spPr>
      </p:pic>
      <p:pic>
        <p:nvPicPr>
          <p:cNvPr id="9" name="図 8">
            <a:extLst>
              <a:ext uri="{FF2B5EF4-FFF2-40B4-BE49-F238E27FC236}">
                <a16:creationId xmlns:a16="http://schemas.microsoft.com/office/drawing/2014/main" id="{51588C46-79EF-CEAF-C272-75B99463C2D2}"/>
              </a:ext>
            </a:extLst>
          </p:cNvPr>
          <p:cNvPicPr>
            <a:picLocks noChangeAspect="1"/>
          </p:cNvPicPr>
          <p:nvPr/>
        </p:nvPicPr>
        <p:blipFill>
          <a:blip r:embed="rId3"/>
          <a:stretch>
            <a:fillRect/>
          </a:stretch>
        </p:blipFill>
        <p:spPr>
          <a:xfrm>
            <a:off x="8779933" y="1260957"/>
            <a:ext cx="2295986" cy="2489498"/>
          </a:xfrm>
          <a:prstGeom prst="rect">
            <a:avLst/>
          </a:prstGeom>
        </p:spPr>
      </p:pic>
      <p:pic>
        <p:nvPicPr>
          <p:cNvPr id="15" name="図 14">
            <a:extLst>
              <a:ext uri="{FF2B5EF4-FFF2-40B4-BE49-F238E27FC236}">
                <a16:creationId xmlns:a16="http://schemas.microsoft.com/office/drawing/2014/main" id="{2E4E9B9E-DB5C-DE24-C9B9-6A8C3E55DB4D}"/>
              </a:ext>
            </a:extLst>
          </p:cNvPr>
          <p:cNvPicPr>
            <a:picLocks noChangeAspect="1"/>
          </p:cNvPicPr>
          <p:nvPr/>
        </p:nvPicPr>
        <p:blipFill>
          <a:blip r:embed="rId4"/>
          <a:stretch>
            <a:fillRect/>
          </a:stretch>
        </p:blipFill>
        <p:spPr>
          <a:xfrm>
            <a:off x="6995054" y="3871548"/>
            <a:ext cx="2752725" cy="2309277"/>
          </a:xfrm>
          <a:prstGeom prst="rect">
            <a:avLst/>
          </a:prstGeom>
        </p:spPr>
      </p:pic>
      <p:sp>
        <p:nvSpPr>
          <p:cNvPr id="16" name="矢印: 下 15">
            <a:extLst>
              <a:ext uri="{FF2B5EF4-FFF2-40B4-BE49-F238E27FC236}">
                <a16:creationId xmlns:a16="http://schemas.microsoft.com/office/drawing/2014/main" id="{F1DF7E9B-669F-2D1C-2E54-8A5C4880E983}"/>
              </a:ext>
            </a:extLst>
          </p:cNvPr>
          <p:cNvSpPr/>
          <p:nvPr/>
        </p:nvSpPr>
        <p:spPr>
          <a:xfrm>
            <a:off x="2628106" y="4800600"/>
            <a:ext cx="177800" cy="313266"/>
          </a:xfrm>
          <a:prstGeom prst="down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13FD5349-608E-3090-F4CE-D76216567A41}"/>
              </a:ext>
            </a:extLst>
          </p:cNvPr>
          <p:cNvSpPr/>
          <p:nvPr/>
        </p:nvSpPr>
        <p:spPr>
          <a:xfrm>
            <a:off x="9927926" y="1642533"/>
            <a:ext cx="372533" cy="38946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8960095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1255</Words>
  <Application>Microsoft Office PowerPoint</Application>
  <PresentationFormat>ワイド画面</PresentationFormat>
  <Paragraphs>111</Paragraphs>
  <Slides>9</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9</vt:i4>
      </vt:variant>
    </vt:vector>
  </HeadingPairs>
  <TitlesOfParts>
    <vt:vector size="13" baseType="lpstr">
      <vt:lpstr>游ゴシック</vt:lpstr>
      <vt:lpstr>游ゴシック Light</vt:lpstr>
      <vt:lpstr>Arial</vt:lpstr>
      <vt:lpstr>Office テーマ</vt:lpstr>
      <vt:lpstr>農福連携取組協議</vt:lpstr>
      <vt:lpstr>脚立のかけ方配慮に関して</vt:lpstr>
      <vt:lpstr>葉取り作業の配慮に関して</vt:lpstr>
      <vt:lpstr>玉回し作業の配慮に関して</vt:lpstr>
      <vt:lpstr>収穫作業の配慮に関して</vt:lpstr>
      <vt:lpstr>反射シート敷きと撤去作業の配慮に関して</vt:lpstr>
      <vt:lpstr>葉取り作業</vt:lpstr>
      <vt:lpstr>反射シート撤去作業玉回し作業</vt:lpstr>
      <vt:lpstr>収穫作業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農福連携新規取組定着促進事業</dc:title>
  <dc:creator>owner</dc:creator>
  <cp:lastModifiedBy>owner</cp:lastModifiedBy>
  <cp:revision>12</cp:revision>
  <cp:lastPrinted>2023-11-24T00:12:26Z</cp:lastPrinted>
  <dcterms:created xsi:type="dcterms:W3CDTF">2023-11-21T07:47:57Z</dcterms:created>
  <dcterms:modified xsi:type="dcterms:W3CDTF">2024-04-10T01:47:10Z</dcterms:modified>
</cp:coreProperties>
</file>